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Canva Sans" panose="020B0604020202020204" charset="0"/>
      <p:regular r:id="rId21"/>
    </p:embeddedFont>
    <p:embeddedFont>
      <p:font typeface="Canva Sans Bold" panose="020B0604020202020204" charset="0"/>
      <p:regular r:id="rId22"/>
    </p:embeddedFont>
    <p:embeddedFont>
      <p:font typeface="Consolas" panose="020B0609020204030204" pitchFamily="49" charset="0"/>
      <p:regular r:id="rId23"/>
      <p:bold r:id="rId24"/>
      <p:italic r:id="rId25"/>
      <p:boldItalic r:id="rId26"/>
    </p:embeddedFont>
    <p:embeddedFont>
      <p:font typeface="Estrella" panose="020B0604020202020204" charset="0"/>
      <p:regular r:id="rId27"/>
    </p:embeddedFont>
    <p:embeddedFont>
      <p:font typeface="Roboto Bold" panose="020B0604020202020204" charset="0"/>
      <p:regular r:id="rId28"/>
    </p:embeddedFont>
    <p:embeddedFont>
      <p:font typeface="Sigher" panose="020B0604020202020204" charset="0"/>
      <p:regular r:id="rId29"/>
    </p:embeddedFont>
    <p:embeddedFont>
      <p:font typeface="Source Sans Pro" panose="020B0503030403020204" pitchFamily="34" charset="0"/>
      <p:regular r:id="rId30"/>
    </p:embeddedFont>
    <p:embeddedFont>
      <p:font typeface="Source Sans Pro Bold" panose="020B0703030403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89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svg>
</file>

<file path=ppt/media/image11.png>
</file>

<file path=ppt/media/image12.png>
</file>

<file path=ppt/media/image13.svg>
</file>

<file path=ppt/media/image14.png>
</file>

<file path=ppt/media/image15.jpeg>
</file>

<file path=ppt/media/image16.png>
</file>

<file path=ppt/media/image17.sv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png>
</file>

<file path=ppt/media/image27.png>
</file>

<file path=ppt/media/image28.svg>
</file>

<file path=ppt/media/image29.png>
</file>

<file path=ppt/media/image3.sv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svg>
</file>

<file path=ppt/media/image50.svg>
</file>

<file path=ppt/media/image51.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3ED352-3404-4F00-B814-D5BE4BA96922}" type="datetimeFigureOut">
              <a:rPr lang="en-US" smtClean="0"/>
              <a:t>3/31/2024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4FA739-21BF-4000-98F1-EBE925D47655}" type="slidenum">
              <a:rPr lang="en-US" smtClean="0"/>
              <a:t>‹#›</a:t>
            </a:fld>
            <a:endParaRPr lang="en-US"/>
          </a:p>
        </p:txBody>
      </p:sp>
    </p:spTree>
    <p:extLst>
      <p:ext uri="{BB962C8B-B14F-4D97-AF65-F5344CB8AC3E}">
        <p14:creationId xmlns:p14="http://schemas.microsoft.com/office/powerpoint/2010/main" val="3559242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4FA739-21BF-4000-98F1-EBE925D47655}" type="slidenum">
              <a:rPr lang="en-US" smtClean="0"/>
              <a:t>11</a:t>
            </a:fld>
            <a:endParaRPr lang="en-US"/>
          </a:p>
        </p:txBody>
      </p:sp>
    </p:spTree>
    <p:extLst>
      <p:ext uri="{BB962C8B-B14F-4D97-AF65-F5344CB8AC3E}">
        <p14:creationId xmlns:p14="http://schemas.microsoft.com/office/powerpoint/2010/main" val="3656016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3/31/2024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3/31/2024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3/31/2024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5.png"/><Relationship Id="rId3" Type="http://schemas.openxmlformats.org/officeDocument/2006/relationships/image" Target="../media/image7.png"/><Relationship Id="rId7" Type="http://schemas.openxmlformats.org/officeDocument/2006/relationships/image" Target="../media/image21.png"/><Relationship Id="rId12" Type="http://schemas.openxmlformats.org/officeDocument/2006/relationships/image" Target="../media/image14.png"/><Relationship Id="rId2" Type="http://schemas.openxmlformats.org/officeDocument/2006/relationships/image" Target="../media/image15.jpeg"/><Relationship Id="rId16"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3.svg"/><Relationship Id="rId5" Type="http://schemas.openxmlformats.org/officeDocument/2006/relationships/image" Target="../media/image2.png"/><Relationship Id="rId15" Type="http://schemas.openxmlformats.org/officeDocument/2006/relationships/image" Target="../media/image32.png"/><Relationship Id="rId10" Type="http://schemas.openxmlformats.org/officeDocument/2006/relationships/image" Target="../media/image12.png"/><Relationship Id="rId4" Type="http://schemas.openxmlformats.org/officeDocument/2006/relationships/image" Target="../media/image8.svg"/><Relationship Id="rId9" Type="http://schemas.openxmlformats.org/officeDocument/2006/relationships/image" Target="../media/image11.png"/><Relationship Id="rId14" Type="http://schemas.openxmlformats.org/officeDocument/2006/relationships/image" Target="../media/image31.png"/></Relationships>
</file>

<file path=ppt/slides/_rels/slide11.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14.png"/><Relationship Id="rId3" Type="http://schemas.openxmlformats.org/officeDocument/2006/relationships/image" Target="../media/image15.jpeg"/><Relationship Id="rId7" Type="http://schemas.openxmlformats.org/officeDocument/2006/relationships/image" Target="../media/image3.svg"/><Relationship Id="rId12" Type="http://schemas.openxmlformats.org/officeDocument/2006/relationships/image" Target="../media/image13.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2.png"/><Relationship Id="rId11" Type="http://schemas.openxmlformats.org/officeDocument/2006/relationships/image" Target="../media/image12.png"/><Relationship Id="rId5" Type="http://schemas.openxmlformats.org/officeDocument/2006/relationships/image" Target="../media/image8.svg"/><Relationship Id="rId10" Type="http://schemas.openxmlformats.org/officeDocument/2006/relationships/image" Target="../media/image11.png"/><Relationship Id="rId4" Type="http://schemas.openxmlformats.org/officeDocument/2006/relationships/image" Target="../media/image7.png"/><Relationship Id="rId9" Type="http://schemas.openxmlformats.org/officeDocument/2006/relationships/image" Target="../media/image22.svg"/></Relationships>
</file>

<file path=ppt/slides/_rels/slide12.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34.png"/><Relationship Id="rId3" Type="http://schemas.openxmlformats.org/officeDocument/2006/relationships/image" Target="../media/image7.png"/><Relationship Id="rId7" Type="http://schemas.openxmlformats.org/officeDocument/2006/relationships/image" Target="../media/image21.png"/><Relationship Id="rId12"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3.svg"/><Relationship Id="rId5" Type="http://schemas.openxmlformats.org/officeDocument/2006/relationships/image" Target="../media/image2.png"/><Relationship Id="rId10" Type="http://schemas.openxmlformats.org/officeDocument/2006/relationships/image" Target="../media/image12.png"/><Relationship Id="rId4" Type="http://schemas.openxmlformats.org/officeDocument/2006/relationships/image" Target="../media/image8.svg"/><Relationship Id="rId9"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35.png"/><Relationship Id="rId3" Type="http://schemas.openxmlformats.org/officeDocument/2006/relationships/image" Target="../media/image21.png"/><Relationship Id="rId7" Type="http://schemas.openxmlformats.org/officeDocument/2006/relationships/image" Target="../media/image13.svg"/><Relationship Id="rId12" Type="http://schemas.openxmlformats.org/officeDocument/2006/relationships/image" Target="../media/image3.sv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2.png"/><Relationship Id="rId5" Type="http://schemas.openxmlformats.org/officeDocument/2006/relationships/image" Target="../media/image11.png"/><Relationship Id="rId10" Type="http://schemas.openxmlformats.org/officeDocument/2006/relationships/image" Target="../media/image8.svg"/><Relationship Id="rId4" Type="http://schemas.openxmlformats.org/officeDocument/2006/relationships/image" Target="../media/image22.svg"/><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36.png"/><Relationship Id="rId3" Type="http://schemas.openxmlformats.org/officeDocument/2006/relationships/image" Target="../media/image21.png"/><Relationship Id="rId7" Type="http://schemas.openxmlformats.org/officeDocument/2006/relationships/image" Target="../media/image13.svg"/><Relationship Id="rId12" Type="http://schemas.openxmlformats.org/officeDocument/2006/relationships/image" Target="../media/image3.sv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2.png"/><Relationship Id="rId5" Type="http://schemas.openxmlformats.org/officeDocument/2006/relationships/image" Target="../media/image11.png"/><Relationship Id="rId10" Type="http://schemas.openxmlformats.org/officeDocument/2006/relationships/image" Target="../media/image8.svg"/><Relationship Id="rId4" Type="http://schemas.openxmlformats.org/officeDocument/2006/relationships/image" Target="../media/image22.svg"/><Relationship Id="rId9" Type="http://schemas.openxmlformats.org/officeDocument/2006/relationships/image" Target="../media/image7.png"/></Relationships>
</file>

<file path=ppt/slides/_rels/slide15.xml.rels><?xml version="1.0" encoding="UTF-8" standalone="yes"?>
<Relationships xmlns="http://schemas.openxmlformats.org/package/2006/relationships"><Relationship Id="rId8" Type="http://schemas.openxmlformats.org/officeDocument/2006/relationships/image" Target="../media/image3.svg"/><Relationship Id="rId13" Type="http://schemas.openxmlformats.org/officeDocument/2006/relationships/image" Target="../media/image37.png"/><Relationship Id="rId18" Type="http://schemas.openxmlformats.org/officeDocument/2006/relationships/image" Target="../media/image42.svg"/><Relationship Id="rId26" Type="http://schemas.openxmlformats.org/officeDocument/2006/relationships/image" Target="../media/image50.svg"/><Relationship Id="rId3" Type="http://schemas.openxmlformats.org/officeDocument/2006/relationships/image" Target="../media/image7.png"/><Relationship Id="rId21" Type="http://schemas.openxmlformats.org/officeDocument/2006/relationships/image" Target="../media/image45.png"/><Relationship Id="rId7" Type="http://schemas.openxmlformats.org/officeDocument/2006/relationships/image" Target="../media/image2.png"/><Relationship Id="rId12" Type="http://schemas.openxmlformats.org/officeDocument/2006/relationships/image" Target="../media/image14.png"/><Relationship Id="rId17" Type="http://schemas.openxmlformats.org/officeDocument/2006/relationships/image" Target="../media/image41.png"/><Relationship Id="rId25" Type="http://schemas.openxmlformats.org/officeDocument/2006/relationships/image" Target="../media/image49.png"/><Relationship Id="rId2" Type="http://schemas.openxmlformats.org/officeDocument/2006/relationships/image" Target="../media/image15.jpeg"/><Relationship Id="rId16" Type="http://schemas.openxmlformats.org/officeDocument/2006/relationships/image" Target="../media/image40.svg"/><Relationship Id="rId20" Type="http://schemas.openxmlformats.org/officeDocument/2006/relationships/image" Target="../media/image44.svg"/><Relationship Id="rId1" Type="http://schemas.openxmlformats.org/officeDocument/2006/relationships/slideLayout" Target="../slideLayouts/slideLayout7.xml"/><Relationship Id="rId6" Type="http://schemas.openxmlformats.org/officeDocument/2006/relationships/image" Target="../media/image22.svg"/><Relationship Id="rId11" Type="http://schemas.openxmlformats.org/officeDocument/2006/relationships/image" Target="../media/image13.svg"/><Relationship Id="rId24" Type="http://schemas.openxmlformats.org/officeDocument/2006/relationships/image" Target="../media/image48.svg"/><Relationship Id="rId5" Type="http://schemas.openxmlformats.org/officeDocument/2006/relationships/image" Target="../media/image21.png"/><Relationship Id="rId15" Type="http://schemas.openxmlformats.org/officeDocument/2006/relationships/image" Target="../media/image39.png"/><Relationship Id="rId23" Type="http://schemas.openxmlformats.org/officeDocument/2006/relationships/image" Target="../media/image47.png"/><Relationship Id="rId10" Type="http://schemas.openxmlformats.org/officeDocument/2006/relationships/image" Target="../media/image12.png"/><Relationship Id="rId19" Type="http://schemas.openxmlformats.org/officeDocument/2006/relationships/image" Target="../media/image43.png"/><Relationship Id="rId4" Type="http://schemas.openxmlformats.org/officeDocument/2006/relationships/image" Target="../media/image8.svg"/><Relationship Id="rId9" Type="http://schemas.openxmlformats.org/officeDocument/2006/relationships/image" Target="../media/image11.png"/><Relationship Id="rId14" Type="http://schemas.openxmlformats.org/officeDocument/2006/relationships/image" Target="../media/image38.svg"/><Relationship Id="rId22" Type="http://schemas.openxmlformats.org/officeDocument/2006/relationships/image" Target="../media/image46.svg"/></Relationships>
</file>

<file path=ppt/slides/_rels/slide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8.svg"/><Relationship Id="rId7" Type="http://schemas.openxmlformats.org/officeDocument/2006/relationships/image" Target="../media/image3.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17.sv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8.svg"/><Relationship Id="rId7" Type="http://schemas.openxmlformats.org/officeDocument/2006/relationships/image" Target="../media/image10.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3.svg"/><Relationship Id="rId10" Type="http://schemas.openxmlformats.org/officeDocument/2006/relationships/image" Target="../media/image13.svg"/><Relationship Id="rId4" Type="http://schemas.openxmlformats.org/officeDocument/2006/relationships/image" Target="../media/image2.png"/><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7.png"/><Relationship Id="rId7" Type="http://schemas.openxmlformats.org/officeDocument/2006/relationships/image" Target="../media/image2.png"/><Relationship Id="rId12"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7.svg"/><Relationship Id="rId11" Type="http://schemas.openxmlformats.org/officeDocument/2006/relationships/image" Target="../media/image13.svg"/><Relationship Id="rId5" Type="http://schemas.openxmlformats.org/officeDocument/2006/relationships/image" Target="../media/image16.png"/><Relationship Id="rId10" Type="http://schemas.openxmlformats.org/officeDocument/2006/relationships/image" Target="../media/image12.png"/><Relationship Id="rId4" Type="http://schemas.openxmlformats.org/officeDocument/2006/relationships/image" Target="../media/image8.sv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7.png"/><Relationship Id="rId7" Type="http://schemas.openxmlformats.org/officeDocument/2006/relationships/image" Target="../media/image2.png"/><Relationship Id="rId12"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7.svg"/><Relationship Id="rId11" Type="http://schemas.openxmlformats.org/officeDocument/2006/relationships/image" Target="../media/image11.png"/><Relationship Id="rId5" Type="http://schemas.openxmlformats.org/officeDocument/2006/relationships/image" Target="../media/image16.png"/><Relationship Id="rId10" Type="http://schemas.openxmlformats.org/officeDocument/2006/relationships/image" Target="../media/image13.svg"/><Relationship Id="rId4" Type="http://schemas.openxmlformats.org/officeDocument/2006/relationships/image" Target="../media/image8.sv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19.png"/><Relationship Id="rId7" Type="http://schemas.openxmlformats.org/officeDocument/2006/relationships/image" Target="../media/image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7.png"/><Relationship Id="rId7" Type="http://schemas.openxmlformats.org/officeDocument/2006/relationships/image" Target="../media/image23.png"/><Relationship Id="rId12"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22.svg"/><Relationship Id="rId11" Type="http://schemas.openxmlformats.org/officeDocument/2006/relationships/image" Target="../media/image13.svg"/><Relationship Id="rId5" Type="http://schemas.openxmlformats.org/officeDocument/2006/relationships/image" Target="../media/image21.png"/><Relationship Id="rId10" Type="http://schemas.openxmlformats.org/officeDocument/2006/relationships/image" Target="../media/image12.png"/><Relationship Id="rId4" Type="http://schemas.openxmlformats.org/officeDocument/2006/relationships/image" Target="../media/image8.sv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25.png"/><Relationship Id="rId3" Type="http://schemas.openxmlformats.org/officeDocument/2006/relationships/image" Target="../media/image21.png"/><Relationship Id="rId7" Type="http://schemas.openxmlformats.org/officeDocument/2006/relationships/image" Target="../media/image13.svg"/><Relationship Id="rId12" Type="http://schemas.openxmlformats.org/officeDocument/2006/relationships/image" Target="../media/image3.sv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2.png"/><Relationship Id="rId5" Type="http://schemas.openxmlformats.org/officeDocument/2006/relationships/image" Target="../media/image11.png"/><Relationship Id="rId10" Type="http://schemas.openxmlformats.org/officeDocument/2006/relationships/image" Target="../media/image8.svg"/><Relationship Id="rId4" Type="http://schemas.openxmlformats.org/officeDocument/2006/relationships/image" Target="../media/image22.svg"/><Relationship Id="rId9"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26.png"/><Relationship Id="rId12" Type="http://schemas.openxmlformats.org/officeDocument/2006/relationships/image" Target="../media/image13.sv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2.png"/><Relationship Id="rId5" Type="http://schemas.openxmlformats.org/officeDocument/2006/relationships/image" Target="../media/image2.png"/><Relationship Id="rId10" Type="http://schemas.openxmlformats.org/officeDocument/2006/relationships/image" Target="../media/image11.png"/><Relationship Id="rId4" Type="http://schemas.openxmlformats.org/officeDocument/2006/relationships/image" Target="../media/image8.svg"/><Relationship Id="rId9" Type="http://schemas.openxmlformats.org/officeDocument/2006/relationships/image" Target="../media/image22.svg"/></Relationships>
</file>

<file path=ppt/slides/_rels/slide9.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7.png"/><Relationship Id="rId7" Type="http://schemas.openxmlformats.org/officeDocument/2006/relationships/image" Target="../media/image21.png"/><Relationship Id="rId12" Type="http://schemas.openxmlformats.org/officeDocument/2006/relationships/image" Target="../media/image14.png"/><Relationship Id="rId2" Type="http://schemas.openxmlformats.org/officeDocument/2006/relationships/image" Target="../media/image15.jpeg"/><Relationship Id="rId16" Type="http://schemas.openxmlformats.org/officeDocument/2006/relationships/image" Target="../media/image30.sv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3.svg"/><Relationship Id="rId5" Type="http://schemas.openxmlformats.org/officeDocument/2006/relationships/image" Target="../media/image2.png"/><Relationship Id="rId15" Type="http://schemas.openxmlformats.org/officeDocument/2006/relationships/image" Target="../media/image29.png"/><Relationship Id="rId10" Type="http://schemas.openxmlformats.org/officeDocument/2006/relationships/image" Target="../media/image12.png"/><Relationship Id="rId4" Type="http://schemas.openxmlformats.org/officeDocument/2006/relationships/image" Target="../media/image8.svg"/><Relationship Id="rId9" Type="http://schemas.openxmlformats.org/officeDocument/2006/relationships/image" Target="../media/image11.png"/><Relationship Id="rId14" Type="http://schemas.openxmlformats.org/officeDocument/2006/relationships/image" Target="../media/image2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grpSp>
        <p:nvGrpSpPr>
          <p:cNvPr id="3" name="Group 3"/>
          <p:cNvGrpSpPr/>
          <p:nvPr/>
        </p:nvGrpSpPr>
        <p:grpSpPr>
          <a:xfrm>
            <a:off x="1028700" y="1028700"/>
            <a:ext cx="16230600" cy="8229600"/>
            <a:chOff x="0" y="0"/>
            <a:chExt cx="3774616" cy="1913890"/>
          </a:xfrm>
        </p:grpSpPr>
        <p:sp>
          <p:nvSpPr>
            <p:cNvPr id="4" name="Freeform 4"/>
            <p:cNvSpPr/>
            <p:nvPr/>
          </p:nvSpPr>
          <p:spPr>
            <a:xfrm>
              <a:off x="0" y="0"/>
              <a:ext cx="3774617" cy="1913890"/>
            </a:xfrm>
            <a:custGeom>
              <a:avLst/>
              <a:gdLst/>
              <a:ahLst/>
              <a:cxnLst/>
              <a:rect l="l" t="t" r="r" b="b"/>
              <a:pathLst>
                <a:path w="3774617" h="1913890">
                  <a:moveTo>
                    <a:pt x="0" y="0"/>
                  </a:moveTo>
                  <a:lnTo>
                    <a:pt x="3774617" y="0"/>
                  </a:lnTo>
                  <a:lnTo>
                    <a:pt x="3774617" y="1913890"/>
                  </a:lnTo>
                  <a:lnTo>
                    <a:pt x="0" y="1913890"/>
                  </a:lnTo>
                  <a:close/>
                </a:path>
              </a:pathLst>
            </a:custGeom>
            <a:solidFill>
              <a:srgbClr val="1E2C25">
                <a:alpha val="80000"/>
              </a:srgbClr>
            </a:solidFill>
          </p:spPr>
          <p:txBody>
            <a:bodyPr/>
            <a:lstStyle/>
            <a:p>
              <a:endParaRPr lang="en-US" dirty="0"/>
            </a:p>
          </p:txBody>
        </p:sp>
      </p:grpSp>
      <p:grpSp>
        <p:nvGrpSpPr>
          <p:cNvPr id="5" name="Group 5"/>
          <p:cNvGrpSpPr/>
          <p:nvPr/>
        </p:nvGrpSpPr>
        <p:grpSpPr>
          <a:xfrm>
            <a:off x="-848613" y="7241691"/>
            <a:ext cx="4033217" cy="403321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7" name="Group 7"/>
          <p:cNvGrpSpPr/>
          <p:nvPr/>
        </p:nvGrpSpPr>
        <p:grpSpPr>
          <a:xfrm>
            <a:off x="15103395" y="-987909"/>
            <a:ext cx="4033217" cy="4033217"/>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9" name="Group 9"/>
          <p:cNvGrpSpPr/>
          <p:nvPr/>
        </p:nvGrpSpPr>
        <p:grpSpPr>
          <a:xfrm>
            <a:off x="14876763" y="1817931"/>
            <a:ext cx="1593306" cy="1593306"/>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11" name="Group 11"/>
          <p:cNvGrpSpPr/>
          <p:nvPr/>
        </p:nvGrpSpPr>
        <p:grpSpPr>
          <a:xfrm>
            <a:off x="1817931" y="6875763"/>
            <a:ext cx="1593306" cy="1593306"/>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sp>
        <p:nvSpPr>
          <p:cNvPr id="13" name="Freeform 13"/>
          <p:cNvSpPr/>
          <p:nvPr/>
        </p:nvSpPr>
        <p:spPr>
          <a:xfrm>
            <a:off x="8476230" y="3045309"/>
            <a:ext cx="1335539" cy="1265390"/>
          </a:xfrm>
          <a:custGeom>
            <a:avLst/>
            <a:gdLst/>
            <a:ahLst/>
            <a:cxnLst/>
            <a:rect l="l" t="t" r="r" b="b"/>
            <a:pathLst>
              <a:path w="1335539" h="1265390">
                <a:moveTo>
                  <a:pt x="0" y="0"/>
                </a:moveTo>
                <a:lnTo>
                  <a:pt x="1335540" y="0"/>
                </a:lnTo>
                <a:lnTo>
                  <a:pt x="1335540" y="1265389"/>
                </a:lnTo>
                <a:lnTo>
                  <a:pt x="0" y="12653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4" name="Freeform 14"/>
          <p:cNvSpPr/>
          <p:nvPr/>
        </p:nvSpPr>
        <p:spPr>
          <a:xfrm rot="-2058201">
            <a:off x="13267782" y="6375312"/>
            <a:ext cx="7983037" cy="7823376"/>
          </a:xfrm>
          <a:custGeom>
            <a:avLst/>
            <a:gdLst/>
            <a:ahLst/>
            <a:cxnLst/>
            <a:rect l="l" t="t" r="r" b="b"/>
            <a:pathLst>
              <a:path w="7983037" h="7823376">
                <a:moveTo>
                  <a:pt x="0" y="0"/>
                </a:moveTo>
                <a:lnTo>
                  <a:pt x="7983036" y="0"/>
                </a:lnTo>
                <a:lnTo>
                  <a:pt x="7983036" y="7823376"/>
                </a:lnTo>
                <a:lnTo>
                  <a:pt x="0" y="7823376"/>
                </a:lnTo>
                <a:lnTo>
                  <a:pt x="0" y="0"/>
                </a:lnTo>
                <a:close/>
              </a:path>
            </a:pathLst>
          </a:custGeom>
          <a:blipFill>
            <a:blip r:embed="rId5">
              <a:alphaModFix amt="75000"/>
              <a:extLst>
                <a:ext uri="{96DAC541-7B7A-43D3-8B79-37D633B846F1}">
                  <asvg:svgBlip xmlns:asvg="http://schemas.microsoft.com/office/drawing/2016/SVG/main" r:embed="rId6"/>
                </a:ext>
              </a:extLst>
            </a:blip>
            <a:stretch>
              <a:fillRect/>
            </a:stretch>
          </a:blipFill>
        </p:spPr>
      </p:sp>
      <p:sp>
        <p:nvSpPr>
          <p:cNvPr id="17" name="Freeform 17"/>
          <p:cNvSpPr/>
          <p:nvPr/>
        </p:nvSpPr>
        <p:spPr>
          <a:xfrm>
            <a:off x="4659927" y="106759"/>
            <a:ext cx="8957477" cy="9285654"/>
          </a:xfrm>
          <a:custGeom>
            <a:avLst/>
            <a:gdLst/>
            <a:ahLst/>
            <a:cxnLst/>
            <a:rect l="l" t="t" r="r" b="b"/>
            <a:pathLst>
              <a:path w="2115216" h="2068625">
                <a:moveTo>
                  <a:pt x="0" y="0"/>
                </a:moveTo>
                <a:lnTo>
                  <a:pt x="2115216" y="0"/>
                </a:lnTo>
                <a:lnTo>
                  <a:pt x="2115216" y="2068625"/>
                </a:lnTo>
                <a:lnTo>
                  <a:pt x="0" y="2068625"/>
                </a:lnTo>
                <a:lnTo>
                  <a:pt x="0" y="0"/>
                </a:lnTo>
                <a:close/>
              </a:path>
            </a:pathLst>
          </a:custGeom>
          <a:blipFill>
            <a:blip r:embed="rId7">
              <a:alphaModFix amt="35000"/>
            </a:blip>
            <a:stretch>
              <a:fillRect/>
            </a:stretch>
          </a:blipFill>
        </p:spPr>
      </p:sp>
      <p:sp>
        <p:nvSpPr>
          <p:cNvPr id="15" name="TextBox 15"/>
          <p:cNvSpPr txBox="1"/>
          <p:nvPr/>
        </p:nvSpPr>
        <p:spPr>
          <a:xfrm>
            <a:off x="1167996" y="4578136"/>
            <a:ext cx="15952008" cy="1006903"/>
          </a:xfrm>
          <a:prstGeom prst="rect">
            <a:avLst/>
          </a:prstGeom>
        </p:spPr>
        <p:txBody>
          <a:bodyPr lIns="0" tIns="0" rIns="0" bIns="0" rtlCol="0" anchor="t">
            <a:spAutoFit/>
          </a:bodyPr>
          <a:lstStyle/>
          <a:p>
            <a:pPr algn="ctr">
              <a:lnSpc>
                <a:spcPts val="8115"/>
              </a:lnSpc>
              <a:spcBef>
                <a:spcPct val="0"/>
              </a:spcBef>
            </a:pPr>
            <a:r>
              <a:rPr lang="en-US" sz="5796" dirty="0">
                <a:solidFill>
                  <a:srgbClr val="FFFFFF"/>
                </a:solidFill>
                <a:latin typeface="Roboto Bold"/>
              </a:rPr>
              <a:t>CROP RECOMMENDATION SYSTEM</a:t>
            </a:r>
          </a:p>
        </p:txBody>
      </p:sp>
      <p:sp>
        <p:nvSpPr>
          <p:cNvPr id="16" name="Freeform 16"/>
          <p:cNvSpPr/>
          <p:nvPr/>
        </p:nvSpPr>
        <p:spPr>
          <a:xfrm rot="-2058201">
            <a:off x="-2812768" y="-2258357"/>
            <a:ext cx="6820230" cy="6683825"/>
          </a:xfrm>
          <a:custGeom>
            <a:avLst/>
            <a:gdLst/>
            <a:ahLst/>
            <a:cxnLst/>
            <a:rect l="l" t="t" r="r" b="b"/>
            <a:pathLst>
              <a:path w="6820230" h="6683825">
                <a:moveTo>
                  <a:pt x="0" y="0"/>
                </a:moveTo>
                <a:lnTo>
                  <a:pt x="6820230" y="0"/>
                </a:lnTo>
                <a:lnTo>
                  <a:pt x="6820230" y="6683825"/>
                </a:lnTo>
                <a:lnTo>
                  <a:pt x="0" y="6683825"/>
                </a:lnTo>
                <a:lnTo>
                  <a:pt x="0" y="0"/>
                </a:lnTo>
                <a:close/>
              </a:path>
            </a:pathLst>
          </a:custGeom>
          <a:blipFill>
            <a:blip r:embed="rId5">
              <a:alphaModFix amt="73000"/>
              <a:extLst>
                <a:ext uri="{96DAC541-7B7A-43D3-8B79-37D633B846F1}">
                  <asvg:svgBlip xmlns:asvg="http://schemas.microsoft.com/office/drawing/2016/SVG/main" r:embed="rId6"/>
                </a:ext>
              </a:extLst>
            </a:blip>
            <a:stretch>
              <a:fillRect/>
            </a:stretch>
          </a:blipFill>
        </p:spPr>
      </p:sp>
      <p:sp>
        <p:nvSpPr>
          <p:cNvPr id="18" name="TextBox 18"/>
          <p:cNvSpPr txBox="1"/>
          <p:nvPr/>
        </p:nvSpPr>
        <p:spPr>
          <a:xfrm>
            <a:off x="1307292" y="5537414"/>
            <a:ext cx="15673416" cy="409640"/>
          </a:xfrm>
          <a:prstGeom prst="rect">
            <a:avLst/>
          </a:prstGeom>
        </p:spPr>
        <p:txBody>
          <a:bodyPr lIns="0" tIns="0" rIns="0" bIns="0" rtlCol="0" anchor="t">
            <a:spAutoFit/>
          </a:bodyPr>
          <a:lstStyle/>
          <a:p>
            <a:pPr algn="ctr">
              <a:lnSpc>
                <a:spcPts val="3360"/>
              </a:lnSpc>
              <a:spcBef>
                <a:spcPct val="0"/>
              </a:spcBef>
            </a:pPr>
            <a:r>
              <a:rPr lang="en-US" sz="2400" spc="852" dirty="0">
                <a:solidFill>
                  <a:srgbClr val="FFFFFF"/>
                </a:solidFill>
                <a:latin typeface="Source Sans Pro"/>
              </a:rPr>
              <a:t>WITH INTEGRATED CROP CURE AND MARKETPLACE</a:t>
            </a:r>
          </a:p>
        </p:txBody>
      </p:sp>
      <p:sp>
        <p:nvSpPr>
          <p:cNvPr id="19" name="TextBox 19"/>
          <p:cNvSpPr txBox="1"/>
          <p:nvPr/>
        </p:nvSpPr>
        <p:spPr>
          <a:xfrm>
            <a:off x="7495163" y="1188569"/>
            <a:ext cx="3297674" cy="580390"/>
          </a:xfrm>
          <a:prstGeom prst="rect">
            <a:avLst/>
          </a:prstGeom>
        </p:spPr>
        <p:txBody>
          <a:bodyPr lIns="0" tIns="0" rIns="0" bIns="0" rtlCol="0" anchor="t">
            <a:spAutoFit/>
          </a:bodyPr>
          <a:lstStyle/>
          <a:p>
            <a:pPr algn="ctr">
              <a:lnSpc>
                <a:spcPts val="4759"/>
              </a:lnSpc>
            </a:pPr>
            <a:r>
              <a:rPr lang="en-US" sz="3399" dirty="0">
                <a:solidFill>
                  <a:srgbClr val="FFFFFF"/>
                </a:solidFill>
                <a:latin typeface="Canva Sans"/>
              </a:rPr>
              <a:t>AMRIT CAMPUS</a:t>
            </a:r>
          </a:p>
        </p:txBody>
      </p:sp>
      <p:sp>
        <p:nvSpPr>
          <p:cNvPr id="20" name="TextBox 20"/>
          <p:cNvSpPr txBox="1"/>
          <p:nvPr/>
        </p:nvSpPr>
        <p:spPr>
          <a:xfrm>
            <a:off x="2887172" y="1911024"/>
            <a:ext cx="12513656" cy="409640"/>
          </a:xfrm>
          <a:prstGeom prst="rect">
            <a:avLst/>
          </a:prstGeom>
        </p:spPr>
        <p:txBody>
          <a:bodyPr lIns="0" tIns="0" rIns="0" bIns="0" rtlCol="0" anchor="t">
            <a:spAutoFit/>
          </a:bodyPr>
          <a:lstStyle/>
          <a:p>
            <a:pPr algn="ctr">
              <a:lnSpc>
                <a:spcPts val="3360"/>
              </a:lnSpc>
              <a:spcBef>
                <a:spcPct val="0"/>
              </a:spcBef>
            </a:pPr>
            <a:r>
              <a:rPr lang="en-US" sz="2400" spc="852" dirty="0">
                <a:solidFill>
                  <a:srgbClr val="FFFFFF"/>
                </a:solidFill>
                <a:latin typeface="Source Sans Pro"/>
              </a:rPr>
              <a:t>AFFILIATED TO TRIBHUVAN UNIVERSITY</a:t>
            </a:r>
          </a:p>
        </p:txBody>
      </p:sp>
      <p:sp>
        <p:nvSpPr>
          <p:cNvPr id="21" name="TextBox 21"/>
          <p:cNvSpPr txBox="1"/>
          <p:nvPr/>
        </p:nvSpPr>
        <p:spPr>
          <a:xfrm>
            <a:off x="8899557" y="8763145"/>
            <a:ext cx="8366454" cy="409640"/>
          </a:xfrm>
          <a:prstGeom prst="rect">
            <a:avLst/>
          </a:prstGeom>
        </p:spPr>
        <p:txBody>
          <a:bodyPr wrap="square" lIns="0" tIns="0" rIns="0" bIns="0" rtlCol="0" anchor="t">
            <a:spAutoFit/>
          </a:bodyPr>
          <a:lstStyle/>
          <a:p>
            <a:pPr algn="ctr">
              <a:lnSpc>
                <a:spcPts val="3322"/>
              </a:lnSpc>
            </a:pPr>
            <a:r>
              <a:rPr lang="en-US" sz="2373" dirty="0">
                <a:solidFill>
                  <a:srgbClr val="FFFFFF"/>
                </a:solidFill>
                <a:latin typeface="Canva Sans"/>
              </a:rPr>
              <a:t>Under the supervision of Mr. </a:t>
            </a:r>
            <a:r>
              <a:rPr lang="en-US" sz="2373" dirty="0">
                <a:solidFill>
                  <a:srgbClr val="FFFFFF"/>
                </a:solidFill>
                <a:latin typeface="Canva Sans Bold"/>
              </a:rPr>
              <a:t>Rakesh Kumar Bachchan</a:t>
            </a:r>
          </a:p>
        </p:txBody>
      </p:sp>
      <p:sp>
        <p:nvSpPr>
          <p:cNvPr id="22" name="TextBox 22"/>
          <p:cNvSpPr txBox="1"/>
          <p:nvPr/>
        </p:nvSpPr>
        <p:spPr>
          <a:xfrm>
            <a:off x="12542002" y="6920622"/>
            <a:ext cx="540782" cy="756617"/>
          </a:xfrm>
          <a:prstGeom prst="rect">
            <a:avLst/>
          </a:prstGeom>
        </p:spPr>
        <p:txBody>
          <a:bodyPr lIns="0" tIns="0" rIns="0" bIns="0" rtlCol="0" anchor="t">
            <a:spAutoFit/>
          </a:bodyPr>
          <a:lstStyle/>
          <a:p>
            <a:pPr algn="ctr">
              <a:lnSpc>
                <a:spcPts val="5880"/>
              </a:lnSpc>
            </a:pPr>
            <a:r>
              <a:rPr lang="en-US" sz="4200" dirty="0">
                <a:solidFill>
                  <a:srgbClr val="FFFFFF"/>
                </a:solidFill>
                <a:latin typeface="Estrella"/>
              </a:rPr>
              <a:t>By</a:t>
            </a:r>
          </a:p>
        </p:txBody>
      </p:sp>
      <p:sp>
        <p:nvSpPr>
          <p:cNvPr id="23" name="TextBox 23"/>
          <p:cNvSpPr txBox="1"/>
          <p:nvPr/>
        </p:nvSpPr>
        <p:spPr>
          <a:xfrm>
            <a:off x="13082784" y="7170248"/>
            <a:ext cx="3897924" cy="1364877"/>
          </a:xfrm>
          <a:prstGeom prst="rect">
            <a:avLst/>
          </a:prstGeom>
        </p:spPr>
        <p:txBody>
          <a:bodyPr lIns="0" tIns="0" rIns="0" bIns="0" rtlCol="0" anchor="t">
            <a:spAutoFit/>
          </a:bodyPr>
          <a:lstStyle/>
          <a:p>
            <a:pPr algn="ctr">
              <a:lnSpc>
                <a:spcPts val="3632"/>
              </a:lnSpc>
            </a:pPr>
            <a:r>
              <a:rPr lang="en-US" sz="2594" dirty="0">
                <a:solidFill>
                  <a:srgbClr val="FFFFFF"/>
                </a:solidFill>
                <a:latin typeface="Canva Sans"/>
              </a:rPr>
              <a:t>Ashish Khatri 23123/076</a:t>
            </a:r>
          </a:p>
          <a:p>
            <a:pPr>
              <a:lnSpc>
                <a:spcPts val="3632"/>
              </a:lnSpc>
            </a:pPr>
            <a:r>
              <a:rPr lang="en-US" sz="2594" dirty="0">
                <a:solidFill>
                  <a:srgbClr val="FFFFFF"/>
                </a:solidFill>
                <a:latin typeface="Canva Sans"/>
              </a:rPr>
              <a:t>Kritan Sitaula 23149/076</a:t>
            </a:r>
          </a:p>
          <a:p>
            <a:pPr>
              <a:lnSpc>
                <a:spcPts val="3632"/>
              </a:lnSpc>
            </a:pPr>
            <a:r>
              <a:rPr lang="en-US" sz="2594" dirty="0">
                <a:solidFill>
                  <a:srgbClr val="FFFFFF"/>
                </a:solidFill>
                <a:latin typeface="Canva Sans"/>
              </a:rPr>
              <a:t>Nischal Kafle 23165/076</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sp>
        <p:nvSpPr>
          <p:cNvPr id="3" name="Freeform 3"/>
          <p:cNvSpPr/>
          <p:nvPr/>
        </p:nvSpPr>
        <p:spPr>
          <a:xfrm rot="-10800000">
            <a:off x="-1387000" y="9258300"/>
            <a:ext cx="2776558" cy="1388279"/>
          </a:xfrm>
          <a:custGeom>
            <a:avLst/>
            <a:gdLst/>
            <a:ahLst/>
            <a:cxnLst/>
            <a:rect l="l" t="t" r="r" b="b"/>
            <a:pathLst>
              <a:path w="2776558" h="1388279">
                <a:moveTo>
                  <a:pt x="0" y="0"/>
                </a:moveTo>
                <a:lnTo>
                  <a:pt x="2776559" y="0"/>
                </a:lnTo>
                <a:lnTo>
                  <a:pt x="2776559" y="1388279"/>
                </a:lnTo>
                <a:lnTo>
                  <a:pt x="0" y="13882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4553409" y="895367"/>
            <a:ext cx="494567" cy="494567"/>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6" name="Group 6"/>
          <p:cNvGrpSpPr/>
          <p:nvPr/>
        </p:nvGrpSpPr>
        <p:grpSpPr>
          <a:xfrm>
            <a:off x="4899764" y="895367"/>
            <a:ext cx="494567" cy="494567"/>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8" name="Group 8"/>
          <p:cNvGrpSpPr/>
          <p:nvPr/>
        </p:nvGrpSpPr>
        <p:grpSpPr>
          <a:xfrm>
            <a:off x="5246119" y="895367"/>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0" name="Freeform 10"/>
          <p:cNvSpPr/>
          <p:nvPr/>
        </p:nvSpPr>
        <p:spPr>
          <a:xfrm>
            <a:off x="400342" y="426737"/>
            <a:ext cx="989217" cy="937258"/>
          </a:xfrm>
          <a:custGeom>
            <a:avLst/>
            <a:gdLst/>
            <a:ahLst/>
            <a:cxnLst/>
            <a:rect l="l" t="t" r="r" b="b"/>
            <a:pathLst>
              <a:path w="989217" h="937258">
                <a:moveTo>
                  <a:pt x="0" y="0"/>
                </a:moveTo>
                <a:lnTo>
                  <a:pt x="989217" y="0"/>
                </a:lnTo>
                <a:lnTo>
                  <a:pt x="989217" y="937259"/>
                </a:lnTo>
                <a:lnTo>
                  <a:pt x="0" y="93725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1" name="Group 11"/>
          <p:cNvGrpSpPr/>
          <p:nvPr/>
        </p:nvGrpSpPr>
        <p:grpSpPr>
          <a:xfrm>
            <a:off x="6519870" y="376082"/>
            <a:ext cx="12693319" cy="10509185"/>
            <a:chOff x="0" y="0"/>
            <a:chExt cx="2289201" cy="1895299"/>
          </a:xfrm>
        </p:grpSpPr>
        <p:sp>
          <p:nvSpPr>
            <p:cNvPr id="12" name="Freeform 12"/>
            <p:cNvSpPr/>
            <p:nvPr/>
          </p:nvSpPr>
          <p:spPr>
            <a:xfrm>
              <a:off x="0" y="0"/>
              <a:ext cx="2289201" cy="1895299"/>
            </a:xfrm>
            <a:custGeom>
              <a:avLst/>
              <a:gdLst/>
              <a:ahLst/>
              <a:cxnLst/>
              <a:rect l="l" t="t" r="r" b="b"/>
              <a:pathLst>
                <a:path w="2289201" h="1895299">
                  <a:moveTo>
                    <a:pt x="2164741" y="1895299"/>
                  </a:moveTo>
                  <a:lnTo>
                    <a:pt x="124460" y="1895299"/>
                  </a:lnTo>
                  <a:cubicBezTo>
                    <a:pt x="55880" y="1895299"/>
                    <a:pt x="0" y="1839419"/>
                    <a:pt x="0" y="1770839"/>
                  </a:cubicBezTo>
                  <a:lnTo>
                    <a:pt x="0" y="124460"/>
                  </a:lnTo>
                  <a:cubicBezTo>
                    <a:pt x="0" y="55880"/>
                    <a:pt x="55880" y="0"/>
                    <a:pt x="124460" y="0"/>
                  </a:cubicBezTo>
                  <a:lnTo>
                    <a:pt x="2164741" y="0"/>
                  </a:lnTo>
                  <a:cubicBezTo>
                    <a:pt x="2233321" y="0"/>
                    <a:pt x="2289201" y="55880"/>
                    <a:pt x="2289201" y="124460"/>
                  </a:cubicBezTo>
                  <a:lnTo>
                    <a:pt x="2289201" y="1770839"/>
                  </a:lnTo>
                  <a:cubicBezTo>
                    <a:pt x="2289201" y="1839419"/>
                    <a:pt x="2233321" y="1895299"/>
                    <a:pt x="2164741" y="1895299"/>
                  </a:cubicBezTo>
                  <a:close/>
                </a:path>
              </a:pathLst>
            </a:custGeom>
            <a:solidFill>
              <a:srgbClr val="4C8F36">
                <a:alpha val="55686"/>
              </a:srgbClr>
            </a:solidFill>
          </p:spPr>
        </p:sp>
      </p:grpSp>
      <p:sp>
        <p:nvSpPr>
          <p:cNvPr id="13" name="Freeform 13"/>
          <p:cNvSpPr/>
          <p:nvPr/>
        </p:nvSpPr>
        <p:spPr>
          <a:xfrm>
            <a:off x="-5143140" y="3642423"/>
            <a:ext cx="10655977" cy="4979247"/>
          </a:xfrm>
          <a:custGeom>
            <a:avLst/>
            <a:gdLst/>
            <a:ahLst/>
            <a:cxnLst/>
            <a:rect l="l" t="t" r="r" b="b"/>
            <a:pathLst>
              <a:path w="10655977" h="4979247">
                <a:moveTo>
                  <a:pt x="0" y="0"/>
                </a:moveTo>
                <a:lnTo>
                  <a:pt x="10655977" y="0"/>
                </a:lnTo>
                <a:lnTo>
                  <a:pt x="10655977" y="4979247"/>
                </a:lnTo>
                <a:lnTo>
                  <a:pt x="0" y="497924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4" name="TextBox 14"/>
          <p:cNvSpPr txBox="1"/>
          <p:nvPr/>
        </p:nvSpPr>
        <p:spPr>
          <a:xfrm>
            <a:off x="184849" y="3898376"/>
            <a:ext cx="4746845" cy="1031689"/>
          </a:xfrm>
          <a:prstGeom prst="rect">
            <a:avLst/>
          </a:prstGeom>
        </p:spPr>
        <p:txBody>
          <a:bodyPr lIns="0" tIns="0" rIns="0" bIns="0" rtlCol="0" anchor="t">
            <a:spAutoFit/>
          </a:bodyPr>
          <a:lstStyle/>
          <a:p>
            <a:pPr>
              <a:lnSpc>
                <a:spcPts val="4211"/>
              </a:lnSpc>
            </a:pPr>
            <a:r>
              <a:rPr lang="en-US" sz="3008">
                <a:solidFill>
                  <a:srgbClr val="314C38"/>
                </a:solidFill>
                <a:latin typeface="Canva Sans"/>
              </a:rPr>
              <a:t>Crop Recommendation System</a:t>
            </a:r>
          </a:p>
        </p:txBody>
      </p:sp>
      <p:sp>
        <p:nvSpPr>
          <p:cNvPr id="15" name="Freeform 15"/>
          <p:cNvSpPr/>
          <p:nvPr/>
        </p:nvSpPr>
        <p:spPr>
          <a:xfrm>
            <a:off x="4230131" y="5673014"/>
            <a:ext cx="916917" cy="918065"/>
          </a:xfrm>
          <a:custGeom>
            <a:avLst/>
            <a:gdLst/>
            <a:ahLst/>
            <a:cxnLst/>
            <a:rect l="l" t="t" r="r" b="b"/>
            <a:pathLst>
              <a:path w="916917" h="918065">
                <a:moveTo>
                  <a:pt x="0" y="0"/>
                </a:moveTo>
                <a:lnTo>
                  <a:pt x="916917" y="0"/>
                </a:lnTo>
                <a:lnTo>
                  <a:pt x="916917" y="918065"/>
                </a:lnTo>
                <a:lnTo>
                  <a:pt x="0" y="918065"/>
                </a:lnTo>
                <a:lnTo>
                  <a:pt x="0" y="0"/>
                </a:lnTo>
                <a:close/>
              </a:path>
            </a:pathLst>
          </a:custGeom>
          <a:blipFill>
            <a:blip r:embed="rId9">
              <a:alphaModFix amt="50000"/>
            </a:blip>
            <a:stretch>
              <a:fillRect/>
            </a:stretch>
          </a:blipFill>
        </p:spPr>
      </p:sp>
      <p:sp>
        <p:nvSpPr>
          <p:cNvPr id="16" name="Freeform 16"/>
          <p:cNvSpPr/>
          <p:nvPr/>
        </p:nvSpPr>
        <p:spPr>
          <a:xfrm>
            <a:off x="4753454" y="3376574"/>
            <a:ext cx="1518767" cy="1553490"/>
          </a:xfrm>
          <a:custGeom>
            <a:avLst/>
            <a:gdLst/>
            <a:ahLst/>
            <a:cxnLst/>
            <a:rect l="l" t="t" r="r" b="b"/>
            <a:pathLst>
              <a:path w="1518767" h="1553490">
                <a:moveTo>
                  <a:pt x="0" y="0"/>
                </a:moveTo>
                <a:lnTo>
                  <a:pt x="1518766" y="0"/>
                </a:lnTo>
                <a:lnTo>
                  <a:pt x="1518766" y="1553490"/>
                </a:lnTo>
                <a:lnTo>
                  <a:pt x="0" y="155349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7" name="Freeform 17"/>
          <p:cNvSpPr/>
          <p:nvPr/>
        </p:nvSpPr>
        <p:spPr>
          <a:xfrm flipH="1">
            <a:off x="4205975" y="7329510"/>
            <a:ext cx="941073" cy="930486"/>
          </a:xfrm>
          <a:custGeom>
            <a:avLst/>
            <a:gdLst/>
            <a:ahLst/>
            <a:cxnLst/>
            <a:rect l="l" t="t" r="r" b="b"/>
            <a:pathLst>
              <a:path w="941073" h="930486">
                <a:moveTo>
                  <a:pt x="941073" y="0"/>
                </a:moveTo>
                <a:lnTo>
                  <a:pt x="0" y="0"/>
                </a:lnTo>
                <a:lnTo>
                  <a:pt x="0" y="930486"/>
                </a:lnTo>
                <a:lnTo>
                  <a:pt x="941073" y="930486"/>
                </a:lnTo>
                <a:lnTo>
                  <a:pt x="941073" y="0"/>
                </a:lnTo>
                <a:close/>
              </a:path>
            </a:pathLst>
          </a:custGeom>
          <a:blipFill>
            <a:blip r:embed="rId12">
              <a:alphaModFix amt="50000"/>
            </a:blip>
            <a:stretch>
              <a:fillRect/>
            </a:stretch>
          </a:blipFill>
        </p:spPr>
      </p:sp>
      <p:sp>
        <p:nvSpPr>
          <p:cNvPr id="18" name="Freeform 18"/>
          <p:cNvSpPr/>
          <p:nvPr/>
        </p:nvSpPr>
        <p:spPr>
          <a:xfrm>
            <a:off x="8424253" y="7499354"/>
            <a:ext cx="9871696" cy="2798411"/>
          </a:xfrm>
          <a:custGeom>
            <a:avLst/>
            <a:gdLst/>
            <a:ahLst/>
            <a:cxnLst/>
            <a:rect l="l" t="t" r="r" b="b"/>
            <a:pathLst>
              <a:path w="9871696" h="2798411">
                <a:moveTo>
                  <a:pt x="0" y="0"/>
                </a:moveTo>
                <a:lnTo>
                  <a:pt x="9871696" y="0"/>
                </a:lnTo>
                <a:lnTo>
                  <a:pt x="9871696" y="2798411"/>
                </a:lnTo>
                <a:lnTo>
                  <a:pt x="0" y="2798411"/>
                </a:lnTo>
                <a:lnTo>
                  <a:pt x="0" y="0"/>
                </a:lnTo>
                <a:close/>
              </a:path>
            </a:pathLst>
          </a:custGeom>
          <a:blipFill>
            <a:blip r:embed="rId13"/>
            <a:stretch>
              <a:fillRect/>
            </a:stretch>
          </a:blipFill>
        </p:spPr>
      </p:sp>
      <p:sp>
        <p:nvSpPr>
          <p:cNvPr id="19" name="Freeform 19"/>
          <p:cNvSpPr/>
          <p:nvPr/>
        </p:nvSpPr>
        <p:spPr>
          <a:xfrm>
            <a:off x="13809771" y="1542111"/>
            <a:ext cx="2153842" cy="891766"/>
          </a:xfrm>
          <a:custGeom>
            <a:avLst/>
            <a:gdLst/>
            <a:ahLst/>
            <a:cxnLst/>
            <a:rect l="l" t="t" r="r" b="b"/>
            <a:pathLst>
              <a:path w="2153842" h="891766">
                <a:moveTo>
                  <a:pt x="0" y="0"/>
                </a:moveTo>
                <a:lnTo>
                  <a:pt x="2153842" y="0"/>
                </a:lnTo>
                <a:lnTo>
                  <a:pt x="2153842" y="891766"/>
                </a:lnTo>
                <a:lnTo>
                  <a:pt x="0" y="891766"/>
                </a:lnTo>
                <a:lnTo>
                  <a:pt x="0" y="0"/>
                </a:lnTo>
                <a:close/>
              </a:path>
            </a:pathLst>
          </a:custGeom>
          <a:blipFill>
            <a:blip r:embed="rId14"/>
            <a:stretch>
              <a:fillRect/>
            </a:stretch>
          </a:blipFill>
        </p:spPr>
      </p:sp>
      <p:sp>
        <p:nvSpPr>
          <p:cNvPr id="20" name="Freeform 20"/>
          <p:cNvSpPr/>
          <p:nvPr/>
        </p:nvSpPr>
        <p:spPr>
          <a:xfrm>
            <a:off x="11088146" y="4153319"/>
            <a:ext cx="5005894" cy="722873"/>
          </a:xfrm>
          <a:custGeom>
            <a:avLst/>
            <a:gdLst/>
            <a:ahLst/>
            <a:cxnLst/>
            <a:rect l="l" t="t" r="r" b="b"/>
            <a:pathLst>
              <a:path w="5005894" h="722873">
                <a:moveTo>
                  <a:pt x="0" y="0"/>
                </a:moveTo>
                <a:lnTo>
                  <a:pt x="5005894" y="0"/>
                </a:lnTo>
                <a:lnTo>
                  <a:pt x="5005894" y="722873"/>
                </a:lnTo>
                <a:lnTo>
                  <a:pt x="0" y="722873"/>
                </a:lnTo>
                <a:lnTo>
                  <a:pt x="0" y="0"/>
                </a:lnTo>
                <a:close/>
              </a:path>
            </a:pathLst>
          </a:custGeom>
          <a:blipFill>
            <a:blip r:embed="rId15"/>
            <a:stretch>
              <a:fillRect/>
            </a:stretch>
          </a:blipFill>
        </p:spPr>
      </p:sp>
      <p:sp>
        <p:nvSpPr>
          <p:cNvPr id="21" name="Freeform 21"/>
          <p:cNvSpPr/>
          <p:nvPr/>
        </p:nvSpPr>
        <p:spPr>
          <a:xfrm>
            <a:off x="9119774" y="5435085"/>
            <a:ext cx="3936744" cy="611617"/>
          </a:xfrm>
          <a:custGeom>
            <a:avLst/>
            <a:gdLst/>
            <a:ahLst/>
            <a:cxnLst/>
            <a:rect l="l" t="t" r="r" b="b"/>
            <a:pathLst>
              <a:path w="3936744" h="611617">
                <a:moveTo>
                  <a:pt x="0" y="0"/>
                </a:moveTo>
                <a:lnTo>
                  <a:pt x="3936744" y="0"/>
                </a:lnTo>
                <a:lnTo>
                  <a:pt x="3936744" y="611617"/>
                </a:lnTo>
                <a:lnTo>
                  <a:pt x="0" y="611617"/>
                </a:lnTo>
                <a:lnTo>
                  <a:pt x="0" y="0"/>
                </a:lnTo>
                <a:close/>
              </a:path>
            </a:pathLst>
          </a:custGeom>
          <a:blipFill>
            <a:blip r:embed="rId16"/>
            <a:stretch>
              <a:fillRect/>
            </a:stretch>
          </a:blipFill>
        </p:spPr>
      </p:sp>
      <p:sp>
        <p:nvSpPr>
          <p:cNvPr id="22" name="TextBox 22"/>
          <p:cNvSpPr txBox="1"/>
          <p:nvPr/>
        </p:nvSpPr>
        <p:spPr>
          <a:xfrm>
            <a:off x="-1263501" y="1588516"/>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System Design</a:t>
            </a:r>
          </a:p>
        </p:txBody>
      </p:sp>
      <p:sp>
        <p:nvSpPr>
          <p:cNvPr id="23" name="TextBox 23"/>
          <p:cNvSpPr txBox="1"/>
          <p:nvPr/>
        </p:nvSpPr>
        <p:spPr>
          <a:xfrm>
            <a:off x="432132" y="5729586"/>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Plant cure Recommendation System</a:t>
            </a:r>
          </a:p>
        </p:txBody>
      </p:sp>
      <p:sp>
        <p:nvSpPr>
          <p:cNvPr id="24" name="TextBox 24"/>
          <p:cNvSpPr txBox="1"/>
          <p:nvPr/>
        </p:nvSpPr>
        <p:spPr>
          <a:xfrm>
            <a:off x="432132" y="7353657"/>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Online Marketplace for Agricultural Products</a:t>
            </a:r>
          </a:p>
        </p:txBody>
      </p:sp>
      <p:sp>
        <p:nvSpPr>
          <p:cNvPr id="25" name="TextBox 25"/>
          <p:cNvSpPr txBox="1"/>
          <p:nvPr/>
        </p:nvSpPr>
        <p:spPr>
          <a:xfrm>
            <a:off x="7070977" y="627059"/>
            <a:ext cx="3107310" cy="467629"/>
          </a:xfrm>
          <a:prstGeom prst="rect">
            <a:avLst/>
          </a:prstGeom>
        </p:spPr>
        <p:txBody>
          <a:bodyPr wrap="square" lIns="0" tIns="0" rIns="0" bIns="0" rtlCol="0" anchor="t">
            <a:spAutoFit/>
          </a:bodyPr>
          <a:lstStyle/>
          <a:p>
            <a:pPr algn="ctr">
              <a:lnSpc>
                <a:spcPts val="3913"/>
              </a:lnSpc>
            </a:pPr>
            <a:r>
              <a:rPr lang="en-US" sz="2795" dirty="0">
                <a:solidFill>
                  <a:srgbClr val="FFFFFF"/>
                </a:solidFill>
                <a:latin typeface="Canva Sans"/>
              </a:rPr>
              <a:t>CART Algorithm</a:t>
            </a:r>
          </a:p>
        </p:txBody>
      </p:sp>
      <p:sp>
        <p:nvSpPr>
          <p:cNvPr id="26" name="TextBox 26"/>
          <p:cNvSpPr txBox="1"/>
          <p:nvPr/>
        </p:nvSpPr>
        <p:spPr>
          <a:xfrm>
            <a:off x="7070977" y="1752729"/>
            <a:ext cx="6021838" cy="464186"/>
          </a:xfrm>
          <a:prstGeom prst="rect">
            <a:avLst/>
          </a:prstGeom>
        </p:spPr>
        <p:txBody>
          <a:bodyPr lIns="0" tIns="0" rIns="0" bIns="0" rtlCol="0" anchor="t">
            <a:spAutoFit/>
          </a:bodyPr>
          <a:lstStyle/>
          <a:p>
            <a:pPr marL="588317" lvl="1" indent="-294159">
              <a:lnSpc>
                <a:spcPts val="3814"/>
              </a:lnSpc>
              <a:buAutoNum type="arabicPeriod"/>
            </a:pPr>
            <a:r>
              <a:rPr lang="en-US" sz="2724">
                <a:solidFill>
                  <a:srgbClr val="FFFFFF"/>
                </a:solidFill>
                <a:latin typeface="Canva Sans"/>
              </a:rPr>
              <a:t>Calculate Gini index of data set</a:t>
            </a:r>
          </a:p>
        </p:txBody>
      </p:sp>
      <p:sp>
        <p:nvSpPr>
          <p:cNvPr id="27" name="TextBox 27"/>
          <p:cNvSpPr txBox="1"/>
          <p:nvPr/>
        </p:nvSpPr>
        <p:spPr>
          <a:xfrm>
            <a:off x="7337533" y="2274538"/>
            <a:ext cx="6472238" cy="464186"/>
          </a:xfrm>
          <a:prstGeom prst="rect">
            <a:avLst/>
          </a:prstGeom>
        </p:spPr>
        <p:txBody>
          <a:bodyPr lIns="0" tIns="0" rIns="0" bIns="0" rtlCol="0" anchor="t">
            <a:spAutoFit/>
          </a:bodyPr>
          <a:lstStyle/>
          <a:p>
            <a:pPr algn="ctr">
              <a:lnSpc>
                <a:spcPts val="3814"/>
              </a:lnSpc>
            </a:pPr>
            <a:r>
              <a:rPr lang="en-US" sz="2724">
                <a:solidFill>
                  <a:srgbClr val="FFFFFF"/>
                </a:solidFill>
                <a:latin typeface="Canva Sans"/>
              </a:rPr>
              <a:t>2. Calculate Gini Index of each features</a:t>
            </a:r>
          </a:p>
        </p:txBody>
      </p:sp>
      <p:sp>
        <p:nvSpPr>
          <p:cNvPr id="28" name="TextBox 28"/>
          <p:cNvSpPr txBox="1"/>
          <p:nvPr/>
        </p:nvSpPr>
        <p:spPr>
          <a:xfrm>
            <a:off x="7685603" y="2681574"/>
            <a:ext cx="9459738" cy="1795856"/>
          </a:xfrm>
          <a:prstGeom prst="rect">
            <a:avLst/>
          </a:prstGeom>
        </p:spPr>
        <p:txBody>
          <a:bodyPr lIns="0" tIns="0" rIns="0" bIns="0" rtlCol="0" anchor="t">
            <a:spAutoFit/>
          </a:bodyPr>
          <a:lstStyle/>
          <a:p>
            <a:pPr>
              <a:lnSpc>
                <a:spcPts val="3613"/>
              </a:lnSpc>
            </a:pPr>
            <a:r>
              <a:rPr lang="en-US" sz="2580" dirty="0">
                <a:solidFill>
                  <a:srgbClr val="FFFFFF"/>
                </a:solidFill>
                <a:latin typeface="Canva Sans"/>
              </a:rPr>
              <a:t>a. For each feature, find a best split of attributes to make two branches of node. To do so, find all possible split. Calculate </a:t>
            </a:r>
            <a:r>
              <a:rPr lang="en-US" sz="2580" dirty="0" err="1">
                <a:solidFill>
                  <a:srgbClr val="FFFFFF"/>
                </a:solidFill>
                <a:latin typeface="Canva Sans"/>
              </a:rPr>
              <a:t>gini</a:t>
            </a:r>
            <a:r>
              <a:rPr lang="en-US" sz="2580" dirty="0">
                <a:solidFill>
                  <a:srgbClr val="FFFFFF"/>
                </a:solidFill>
                <a:latin typeface="Canva Sans"/>
              </a:rPr>
              <a:t> for each possible split. And choose split with less </a:t>
            </a:r>
            <a:r>
              <a:rPr lang="en-US" sz="2580" dirty="0" err="1">
                <a:solidFill>
                  <a:srgbClr val="FFFFFF"/>
                </a:solidFill>
                <a:latin typeface="Canva Sans"/>
              </a:rPr>
              <a:t>gini</a:t>
            </a:r>
            <a:r>
              <a:rPr lang="en-US" sz="2580" dirty="0">
                <a:solidFill>
                  <a:srgbClr val="FFFFFF"/>
                </a:solidFill>
                <a:latin typeface="Canva Sans"/>
              </a:rPr>
              <a:t> as best split</a:t>
            </a:r>
          </a:p>
        </p:txBody>
      </p:sp>
      <p:sp>
        <p:nvSpPr>
          <p:cNvPr id="29" name="TextBox 29"/>
          <p:cNvSpPr txBox="1"/>
          <p:nvPr/>
        </p:nvSpPr>
        <p:spPr>
          <a:xfrm>
            <a:off x="7070977" y="1325896"/>
            <a:ext cx="6520116" cy="394330"/>
          </a:xfrm>
          <a:prstGeom prst="rect">
            <a:avLst/>
          </a:prstGeom>
        </p:spPr>
        <p:txBody>
          <a:bodyPr lIns="0" tIns="0" rIns="0" bIns="0" rtlCol="0" anchor="t">
            <a:spAutoFit/>
          </a:bodyPr>
          <a:lstStyle/>
          <a:p>
            <a:pPr algn="ctr">
              <a:lnSpc>
                <a:spcPts val="3285"/>
              </a:lnSpc>
            </a:pPr>
            <a:r>
              <a:rPr lang="en-US" sz="2346">
                <a:solidFill>
                  <a:srgbClr val="FFC05A"/>
                </a:solidFill>
                <a:latin typeface="Canva Sans"/>
              </a:rPr>
              <a:t>Decision Tree made  by CART is always binary</a:t>
            </a:r>
          </a:p>
        </p:txBody>
      </p:sp>
      <p:sp>
        <p:nvSpPr>
          <p:cNvPr id="30" name="TextBox 30"/>
          <p:cNvSpPr txBox="1"/>
          <p:nvPr/>
        </p:nvSpPr>
        <p:spPr>
          <a:xfrm>
            <a:off x="7337533" y="4880490"/>
            <a:ext cx="9780628" cy="468871"/>
          </a:xfrm>
          <a:prstGeom prst="rect">
            <a:avLst/>
          </a:prstGeom>
        </p:spPr>
        <p:txBody>
          <a:bodyPr lIns="0" tIns="0" rIns="0" bIns="0" rtlCol="0" anchor="t">
            <a:spAutoFit/>
          </a:bodyPr>
          <a:lstStyle/>
          <a:p>
            <a:pPr algn="ctr">
              <a:lnSpc>
                <a:spcPts val="3814"/>
              </a:lnSpc>
            </a:pPr>
            <a:r>
              <a:rPr lang="en-US" sz="2724">
                <a:solidFill>
                  <a:srgbClr val="FFFFFF"/>
                </a:solidFill>
                <a:latin typeface="Canva Sans"/>
              </a:rPr>
              <a:t>3. Calculate reduction in impurity to choose the best node.</a:t>
            </a:r>
          </a:p>
        </p:txBody>
      </p:sp>
      <p:sp>
        <p:nvSpPr>
          <p:cNvPr id="31" name="TextBox 31"/>
          <p:cNvSpPr txBox="1"/>
          <p:nvPr/>
        </p:nvSpPr>
        <p:spPr>
          <a:xfrm>
            <a:off x="7330314" y="6103852"/>
            <a:ext cx="10652370" cy="1309777"/>
          </a:xfrm>
          <a:prstGeom prst="rect">
            <a:avLst/>
          </a:prstGeom>
        </p:spPr>
        <p:txBody>
          <a:bodyPr lIns="0" tIns="0" rIns="0" bIns="0" rtlCol="0" anchor="t">
            <a:spAutoFit/>
          </a:bodyPr>
          <a:lstStyle/>
          <a:p>
            <a:pPr>
              <a:lnSpc>
                <a:spcPts val="3514"/>
              </a:lnSpc>
            </a:pPr>
            <a:r>
              <a:rPr lang="en-US" sz="2510">
                <a:solidFill>
                  <a:srgbClr val="FFFFFF"/>
                </a:solidFill>
                <a:latin typeface="Canva Sans"/>
              </a:rPr>
              <a:t>4. Best node have two edges made up of two attributes. For each edge, take new dataset consisting of that particular attribute and do same to get next node of final class. </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68518" b="-68518"/>
            </a:stretch>
          </a:blipFill>
        </p:spPr>
      </p:sp>
      <p:sp>
        <p:nvSpPr>
          <p:cNvPr id="3" name="Freeform 3"/>
          <p:cNvSpPr/>
          <p:nvPr/>
        </p:nvSpPr>
        <p:spPr>
          <a:xfrm rot="-10800000">
            <a:off x="-1387000" y="9258300"/>
            <a:ext cx="2776558" cy="1388279"/>
          </a:xfrm>
          <a:custGeom>
            <a:avLst/>
            <a:gdLst/>
            <a:ahLst/>
            <a:cxnLst/>
            <a:rect l="l" t="t" r="r" b="b"/>
            <a:pathLst>
              <a:path w="2776558" h="1388279">
                <a:moveTo>
                  <a:pt x="0" y="0"/>
                </a:moveTo>
                <a:lnTo>
                  <a:pt x="2776559" y="0"/>
                </a:lnTo>
                <a:lnTo>
                  <a:pt x="2776559" y="1388279"/>
                </a:lnTo>
                <a:lnTo>
                  <a:pt x="0" y="138827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12154559" y="648083"/>
            <a:ext cx="494567" cy="494567"/>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6" name="Group 6"/>
          <p:cNvGrpSpPr/>
          <p:nvPr/>
        </p:nvGrpSpPr>
        <p:grpSpPr>
          <a:xfrm>
            <a:off x="12500914" y="648083"/>
            <a:ext cx="494567" cy="494567"/>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8" name="Group 8"/>
          <p:cNvGrpSpPr/>
          <p:nvPr/>
        </p:nvGrpSpPr>
        <p:grpSpPr>
          <a:xfrm>
            <a:off x="12847269" y="648083"/>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0" name="Freeform 10"/>
          <p:cNvSpPr/>
          <p:nvPr/>
        </p:nvSpPr>
        <p:spPr>
          <a:xfrm>
            <a:off x="887656" y="648083"/>
            <a:ext cx="1887959" cy="1788793"/>
          </a:xfrm>
          <a:custGeom>
            <a:avLst/>
            <a:gdLst/>
            <a:ahLst/>
            <a:cxnLst/>
            <a:rect l="l" t="t" r="r" b="b"/>
            <a:pathLst>
              <a:path w="1887959" h="1788793">
                <a:moveTo>
                  <a:pt x="0" y="0"/>
                </a:moveTo>
                <a:lnTo>
                  <a:pt x="1887958" y="0"/>
                </a:lnTo>
                <a:lnTo>
                  <a:pt x="1887958" y="1788793"/>
                </a:lnTo>
                <a:lnTo>
                  <a:pt x="0" y="178879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1" name="Group 11"/>
          <p:cNvGrpSpPr/>
          <p:nvPr/>
        </p:nvGrpSpPr>
        <p:grpSpPr>
          <a:xfrm>
            <a:off x="6500820" y="2772791"/>
            <a:ext cx="12693319" cy="8133426"/>
            <a:chOff x="0" y="0"/>
            <a:chExt cx="2289201" cy="1466838"/>
          </a:xfrm>
        </p:grpSpPr>
        <p:sp>
          <p:nvSpPr>
            <p:cNvPr id="12" name="Freeform 12"/>
            <p:cNvSpPr/>
            <p:nvPr/>
          </p:nvSpPr>
          <p:spPr>
            <a:xfrm>
              <a:off x="0" y="0"/>
              <a:ext cx="2289201" cy="1466839"/>
            </a:xfrm>
            <a:custGeom>
              <a:avLst/>
              <a:gdLst/>
              <a:ahLst/>
              <a:cxnLst/>
              <a:rect l="l" t="t" r="r" b="b"/>
              <a:pathLst>
                <a:path w="2289201" h="1466839">
                  <a:moveTo>
                    <a:pt x="2164741" y="1466838"/>
                  </a:moveTo>
                  <a:lnTo>
                    <a:pt x="124460" y="1466838"/>
                  </a:lnTo>
                  <a:cubicBezTo>
                    <a:pt x="55880" y="1466838"/>
                    <a:pt x="0" y="1410958"/>
                    <a:pt x="0" y="1342378"/>
                  </a:cubicBezTo>
                  <a:lnTo>
                    <a:pt x="0" y="124460"/>
                  </a:lnTo>
                  <a:cubicBezTo>
                    <a:pt x="0" y="55880"/>
                    <a:pt x="55880" y="0"/>
                    <a:pt x="124460" y="0"/>
                  </a:cubicBezTo>
                  <a:lnTo>
                    <a:pt x="2164741" y="0"/>
                  </a:lnTo>
                  <a:cubicBezTo>
                    <a:pt x="2233321" y="0"/>
                    <a:pt x="2289201" y="55880"/>
                    <a:pt x="2289201" y="124460"/>
                  </a:cubicBezTo>
                  <a:lnTo>
                    <a:pt x="2289201" y="1342379"/>
                  </a:lnTo>
                  <a:cubicBezTo>
                    <a:pt x="2289201" y="1410958"/>
                    <a:pt x="2233321" y="1466839"/>
                    <a:pt x="2164741" y="1466839"/>
                  </a:cubicBezTo>
                  <a:close/>
                </a:path>
              </a:pathLst>
            </a:custGeom>
            <a:solidFill>
              <a:srgbClr val="4C8F36">
                <a:alpha val="55686"/>
              </a:srgbClr>
            </a:solidFill>
          </p:spPr>
        </p:sp>
      </p:grpSp>
      <p:sp>
        <p:nvSpPr>
          <p:cNvPr id="13" name="Freeform 13"/>
          <p:cNvSpPr/>
          <p:nvPr/>
        </p:nvSpPr>
        <p:spPr>
          <a:xfrm>
            <a:off x="-5143140" y="3642423"/>
            <a:ext cx="10655977" cy="4979247"/>
          </a:xfrm>
          <a:custGeom>
            <a:avLst/>
            <a:gdLst/>
            <a:ahLst/>
            <a:cxnLst/>
            <a:rect l="l" t="t" r="r" b="b"/>
            <a:pathLst>
              <a:path w="10655977" h="4979247">
                <a:moveTo>
                  <a:pt x="0" y="0"/>
                </a:moveTo>
                <a:lnTo>
                  <a:pt x="10655977" y="0"/>
                </a:lnTo>
                <a:lnTo>
                  <a:pt x="10655977" y="4979247"/>
                </a:lnTo>
                <a:lnTo>
                  <a:pt x="0" y="497924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4" name="TextBox 14"/>
          <p:cNvSpPr txBox="1"/>
          <p:nvPr/>
        </p:nvSpPr>
        <p:spPr>
          <a:xfrm>
            <a:off x="184849" y="3898376"/>
            <a:ext cx="4746845" cy="1031689"/>
          </a:xfrm>
          <a:prstGeom prst="rect">
            <a:avLst/>
          </a:prstGeom>
        </p:spPr>
        <p:txBody>
          <a:bodyPr lIns="0" tIns="0" rIns="0" bIns="0" rtlCol="0" anchor="t">
            <a:spAutoFit/>
          </a:bodyPr>
          <a:lstStyle/>
          <a:p>
            <a:pPr>
              <a:lnSpc>
                <a:spcPts val="4211"/>
              </a:lnSpc>
            </a:pPr>
            <a:r>
              <a:rPr lang="en-US" sz="3008">
                <a:solidFill>
                  <a:srgbClr val="314C38"/>
                </a:solidFill>
                <a:latin typeface="Canva Sans"/>
              </a:rPr>
              <a:t>Crop Recommendation System</a:t>
            </a:r>
          </a:p>
        </p:txBody>
      </p:sp>
      <p:sp>
        <p:nvSpPr>
          <p:cNvPr id="15" name="Freeform 15"/>
          <p:cNvSpPr/>
          <p:nvPr/>
        </p:nvSpPr>
        <p:spPr>
          <a:xfrm>
            <a:off x="4230131" y="5673014"/>
            <a:ext cx="916917" cy="918065"/>
          </a:xfrm>
          <a:custGeom>
            <a:avLst/>
            <a:gdLst/>
            <a:ahLst/>
            <a:cxnLst/>
            <a:rect l="l" t="t" r="r" b="b"/>
            <a:pathLst>
              <a:path w="916917" h="918065">
                <a:moveTo>
                  <a:pt x="0" y="0"/>
                </a:moveTo>
                <a:lnTo>
                  <a:pt x="916917" y="0"/>
                </a:lnTo>
                <a:lnTo>
                  <a:pt x="916917" y="918065"/>
                </a:lnTo>
                <a:lnTo>
                  <a:pt x="0" y="918065"/>
                </a:lnTo>
                <a:lnTo>
                  <a:pt x="0" y="0"/>
                </a:lnTo>
                <a:close/>
              </a:path>
            </a:pathLst>
          </a:custGeom>
          <a:blipFill>
            <a:blip r:embed="rId10">
              <a:alphaModFix amt="50000"/>
            </a:blip>
            <a:stretch>
              <a:fillRect/>
            </a:stretch>
          </a:blipFill>
        </p:spPr>
      </p:sp>
      <p:sp>
        <p:nvSpPr>
          <p:cNvPr id="16" name="Freeform 16"/>
          <p:cNvSpPr/>
          <p:nvPr/>
        </p:nvSpPr>
        <p:spPr>
          <a:xfrm>
            <a:off x="4753454" y="3376574"/>
            <a:ext cx="1518767" cy="1553490"/>
          </a:xfrm>
          <a:custGeom>
            <a:avLst/>
            <a:gdLst/>
            <a:ahLst/>
            <a:cxnLst/>
            <a:rect l="l" t="t" r="r" b="b"/>
            <a:pathLst>
              <a:path w="1518767" h="1553490">
                <a:moveTo>
                  <a:pt x="0" y="0"/>
                </a:moveTo>
                <a:lnTo>
                  <a:pt x="1518766" y="0"/>
                </a:lnTo>
                <a:lnTo>
                  <a:pt x="1518766" y="1553490"/>
                </a:lnTo>
                <a:lnTo>
                  <a:pt x="0" y="1553490"/>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7" name="Freeform 17"/>
          <p:cNvSpPr/>
          <p:nvPr/>
        </p:nvSpPr>
        <p:spPr>
          <a:xfrm flipH="1">
            <a:off x="4205975" y="7329510"/>
            <a:ext cx="941073" cy="930486"/>
          </a:xfrm>
          <a:custGeom>
            <a:avLst/>
            <a:gdLst/>
            <a:ahLst/>
            <a:cxnLst/>
            <a:rect l="l" t="t" r="r" b="b"/>
            <a:pathLst>
              <a:path w="941073" h="930486">
                <a:moveTo>
                  <a:pt x="941073" y="0"/>
                </a:moveTo>
                <a:lnTo>
                  <a:pt x="0" y="0"/>
                </a:lnTo>
                <a:lnTo>
                  <a:pt x="0" y="930486"/>
                </a:lnTo>
                <a:lnTo>
                  <a:pt x="941073" y="930486"/>
                </a:lnTo>
                <a:lnTo>
                  <a:pt x="941073" y="0"/>
                </a:lnTo>
                <a:close/>
              </a:path>
            </a:pathLst>
          </a:custGeom>
          <a:blipFill>
            <a:blip r:embed="rId13">
              <a:alphaModFix amt="50000"/>
            </a:blip>
            <a:stretch>
              <a:fillRect/>
            </a:stretch>
          </a:blipFill>
        </p:spPr>
      </p:sp>
      <p:graphicFrame>
        <p:nvGraphicFramePr>
          <p:cNvPr id="18" name="Table 18"/>
          <p:cNvGraphicFramePr>
            <a:graphicFrameLocks noGrp="1"/>
          </p:cNvGraphicFramePr>
          <p:nvPr/>
        </p:nvGraphicFramePr>
        <p:xfrm>
          <a:off x="7204040" y="6132047"/>
          <a:ext cx="10593745" cy="1619250"/>
        </p:xfrm>
        <a:graphic>
          <a:graphicData uri="http://schemas.openxmlformats.org/drawingml/2006/table">
            <a:tbl>
              <a:tblPr/>
              <a:tblGrid>
                <a:gridCol w="1558577">
                  <a:extLst>
                    <a:ext uri="{9D8B030D-6E8A-4147-A177-3AD203B41FA5}">
                      <a16:colId xmlns:a16="http://schemas.microsoft.com/office/drawing/2014/main" val="20000"/>
                    </a:ext>
                  </a:extLst>
                </a:gridCol>
                <a:gridCol w="1129396">
                  <a:extLst>
                    <a:ext uri="{9D8B030D-6E8A-4147-A177-3AD203B41FA5}">
                      <a16:colId xmlns:a16="http://schemas.microsoft.com/office/drawing/2014/main" val="20001"/>
                    </a:ext>
                  </a:extLst>
                </a:gridCol>
                <a:gridCol w="1129396">
                  <a:extLst>
                    <a:ext uri="{9D8B030D-6E8A-4147-A177-3AD203B41FA5}">
                      <a16:colId xmlns:a16="http://schemas.microsoft.com/office/drawing/2014/main" val="20002"/>
                    </a:ext>
                  </a:extLst>
                </a:gridCol>
                <a:gridCol w="1129396">
                  <a:extLst>
                    <a:ext uri="{9D8B030D-6E8A-4147-A177-3AD203B41FA5}">
                      <a16:colId xmlns:a16="http://schemas.microsoft.com/office/drawing/2014/main" val="20003"/>
                    </a:ext>
                  </a:extLst>
                </a:gridCol>
                <a:gridCol w="1129396">
                  <a:extLst>
                    <a:ext uri="{9D8B030D-6E8A-4147-A177-3AD203B41FA5}">
                      <a16:colId xmlns:a16="http://schemas.microsoft.com/office/drawing/2014/main" val="20004"/>
                    </a:ext>
                  </a:extLst>
                </a:gridCol>
                <a:gridCol w="1129396">
                  <a:extLst>
                    <a:ext uri="{9D8B030D-6E8A-4147-A177-3AD203B41FA5}">
                      <a16:colId xmlns:a16="http://schemas.microsoft.com/office/drawing/2014/main" val="20005"/>
                    </a:ext>
                  </a:extLst>
                </a:gridCol>
                <a:gridCol w="1129396">
                  <a:extLst>
                    <a:ext uri="{9D8B030D-6E8A-4147-A177-3AD203B41FA5}">
                      <a16:colId xmlns:a16="http://schemas.microsoft.com/office/drawing/2014/main" val="20006"/>
                    </a:ext>
                  </a:extLst>
                </a:gridCol>
                <a:gridCol w="1129396">
                  <a:extLst>
                    <a:ext uri="{9D8B030D-6E8A-4147-A177-3AD203B41FA5}">
                      <a16:colId xmlns:a16="http://schemas.microsoft.com/office/drawing/2014/main" val="20007"/>
                    </a:ext>
                  </a:extLst>
                </a:gridCol>
                <a:gridCol w="1129396">
                  <a:extLst>
                    <a:ext uri="{9D8B030D-6E8A-4147-A177-3AD203B41FA5}">
                      <a16:colId xmlns:a16="http://schemas.microsoft.com/office/drawing/2014/main" val="20008"/>
                    </a:ext>
                  </a:extLst>
                </a:gridCol>
              </a:tblGrid>
              <a:tr h="809625">
                <a:tc>
                  <a:txBody>
                    <a:bodyPr/>
                    <a:lstStyle/>
                    <a:p>
                      <a:pPr algn="ctr">
                        <a:lnSpc>
                          <a:spcPts val="2679"/>
                        </a:lnSpc>
                        <a:defRPr/>
                      </a:pP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4200"/>
                        </a:lnSpc>
                        <a:defRPr/>
                      </a:pPr>
                      <a:r>
                        <a:rPr lang="en-US" sz="3000">
                          <a:solidFill>
                            <a:srgbClr val="FFFFFF"/>
                          </a:solidFill>
                          <a:latin typeface="Source Sans Pro Bold"/>
                        </a:rPr>
                        <a:t>10</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4200"/>
                        </a:lnSpc>
                        <a:defRPr/>
                      </a:pPr>
                      <a:r>
                        <a:rPr lang="en-US" sz="3000">
                          <a:solidFill>
                            <a:srgbClr val="FFFFFF"/>
                          </a:solidFill>
                          <a:latin typeface="Source Sans Pro Bold"/>
                        </a:rPr>
                        <a:t>20</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4200"/>
                        </a:lnSpc>
                        <a:defRPr/>
                      </a:pPr>
                      <a:r>
                        <a:rPr lang="en-US" sz="3000">
                          <a:solidFill>
                            <a:srgbClr val="FFFFFF"/>
                          </a:solidFill>
                          <a:latin typeface="Source Sans Pro Bold"/>
                        </a:rPr>
                        <a:t>30</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4200"/>
                        </a:lnSpc>
                        <a:defRPr/>
                      </a:pPr>
                      <a:r>
                        <a:rPr lang="en-US" sz="3000">
                          <a:solidFill>
                            <a:srgbClr val="FFFFFF"/>
                          </a:solidFill>
                          <a:latin typeface="Source Sans Pro Bold"/>
                        </a:rPr>
                        <a:t>40</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4200"/>
                        </a:lnSpc>
                        <a:defRPr/>
                      </a:pPr>
                      <a:r>
                        <a:rPr lang="en-US" sz="3000">
                          <a:solidFill>
                            <a:srgbClr val="FFFFFF"/>
                          </a:solidFill>
                          <a:latin typeface="Source Sans Pro Bold"/>
                        </a:rPr>
                        <a:t>50</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4200"/>
                        </a:lnSpc>
                        <a:defRPr/>
                      </a:pPr>
                      <a:r>
                        <a:rPr lang="en-US" sz="3000">
                          <a:solidFill>
                            <a:srgbClr val="FFFFFF"/>
                          </a:solidFill>
                          <a:latin typeface="Source Sans Pro Bold"/>
                        </a:rPr>
                        <a:t>60</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4200"/>
                        </a:lnSpc>
                        <a:defRPr/>
                      </a:pPr>
                      <a:r>
                        <a:rPr lang="en-US" sz="3000">
                          <a:solidFill>
                            <a:srgbClr val="FFFFFF"/>
                          </a:solidFill>
                          <a:latin typeface="Source Sans Pro Bold"/>
                        </a:rPr>
                        <a:t>70</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4200"/>
                        </a:lnSpc>
                        <a:defRPr/>
                      </a:pPr>
                      <a:r>
                        <a:rPr lang="en-US" sz="3000">
                          <a:solidFill>
                            <a:srgbClr val="FFFFFF"/>
                          </a:solidFill>
                          <a:latin typeface="Source Sans Pro Bold"/>
                        </a:rPr>
                        <a:t>80</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809625">
                <a:tc>
                  <a:txBody>
                    <a:bodyPr/>
                    <a:lstStyle/>
                    <a:p>
                      <a:pPr algn="ctr">
                        <a:lnSpc>
                          <a:spcPts val="2679"/>
                        </a:lnSpc>
                        <a:defRPr/>
                      </a:pP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80"/>
                        </a:lnSpc>
                        <a:defRPr/>
                      </a:pPr>
                      <a:r>
                        <a:rPr lang="en-US" sz="2700">
                          <a:solidFill>
                            <a:srgbClr val="FFFFFF"/>
                          </a:solidFill>
                          <a:latin typeface="Source Sans Pro"/>
                        </a:rPr>
                        <a:t>0.9626</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80"/>
                        </a:lnSpc>
                        <a:defRPr/>
                      </a:pPr>
                      <a:r>
                        <a:rPr lang="en-US" sz="2700">
                          <a:solidFill>
                            <a:srgbClr val="FFFFFF"/>
                          </a:solidFill>
                          <a:latin typeface="Source Sans Pro"/>
                        </a:rPr>
                        <a:t>0.9869</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80"/>
                        </a:lnSpc>
                        <a:defRPr/>
                      </a:pPr>
                      <a:r>
                        <a:rPr lang="en-US" sz="2700">
                          <a:solidFill>
                            <a:srgbClr val="FFFFFF"/>
                          </a:solidFill>
                          <a:latin typeface="Source Sans Pro"/>
                        </a:rPr>
                        <a:t>0.9870</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80"/>
                        </a:lnSpc>
                        <a:defRPr/>
                      </a:pPr>
                      <a:r>
                        <a:rPr lang="en-US" sz="2700">
                          <a:solidFill>
                            <a:srgbClr val="FFFFFF"/>
                          </a:solidFill>
                          <a:latin typeface="Source Sans Pro"/>
                        </a:rPr>
                        <a:t>0.9893</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80"/>
                        </a:lnSpc>
                        <a:defRPr/>
                      </a:pPr>
                      <a:r>
                        <a:rPr lang="en-US" sz="2700">
                          <a:solidFill>
                            <a:srgbClr val="FFFFFF"/>
                          </a:solidFill>
                          <a:latin typeface="Source Sans Pro"/>
                        </a:rPr>
                        <a:t>0.9945</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80"/>
                        </a:lnSpc>
                        <a:defRPr/>
                      </a:pPr>
                      <a:r>
                        <a:rPr lang="en-US" sz="2700">
                          <a:solidFill>
                            <a:srgbClr val="FFFFFF"/>
                          </a:solidFill>
                          <a:latin typeface="Source Sans Pro"/>
                        </a:rPr>
                        <a:t>0.9931</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80"/>
                        </a:lnSpc>
                        <a:defRPr/>
                      </a:pPr>
                      <a:r>
                        <a:rPr lang="en-US" sz="2700">
                          <a:solidFill>
                            <a:srgbClr val="FFFFFF"/>
                          </a:solidFill>
                          <a:latin typeface="Source Sans Pro"/>
                        </a:rPr>
                        <a:t>0.9909</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80"/>
                        </a:lnSpc>
                        <a:defRPr/>
                      </a:pPr>
                      <a:r>
                        <a:rPr lang="en-US" sz="2700">
                          <a:solidFill>
                            <a:srgbClr val="FFFFFF"/>
                          </a:solidFill>
                          <a:latin typeface="Source Sans Pro"/>
                        </a:rPr>
                        <a:t>0.993</a:t>
                      </a:r>
                      <a:endParaRPr lang="en-US" sz="1100"/>
                    </a:p>
                  </a:txBody>
                  <a:tcPr marL="66675" marR="66675" marT="66675" marB="66675"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9" name="TextBox 19"/>
          <p:cNvSpPr txBox="1"/>
          <p:nvPr/>
        </p:nvSpPr>
        <p:spPr>
          <a:xfrm>
            <a:off x="10841879" y="1161700"/>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Result Analysis</a:t>
            </a:r>
          </a:p>
        </p:txBody>
      </p:sp>
      <p:sp>
        <p:nvSpPr>
          <p:cNvPr id="20" name="TextBox 20"/>
          <p:cNvSpPr txBox="1"/>
          <p:nvPr/>
        </p:nvSpPr>
        <p:spPr>
          <a:xfrm>
            <a:off x="432132" y="5729586"/>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Plant cure Recommendation System</a:t>
            </a:r>
          </a:p>
        </p:txBody>
      </p:sp>
      <p:sp>
        <p:nvSpPr>
          <p:cNvPr id="21" name="TextBox 21"/>
          <p:cNvSpPr txBox="1"/>
          <p:nvPr/>
        </p:nvSpPr>
        <p:spPr>
          <a:xfrm>
            <a:off x="432132" y="7353657"/>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Online Marketplace for Agricultural Products</a:t>
            </a:r>
          </a:p>
        </p:txBody>
      </p:sp>
      <p:sp>
        <p:nvSpPr>
          <p:cNvPr id="22" name="TextBox 22"/>
          <p:cNvSpPr txBox="1"/>
          <p:nvPr/>
        </p:nvSpPr>
        <p:spPr>
          <a:xfrm>
            <a:off x="7010400" y="3319425"/>
            <a:ext cx="4295281" cy="466048"/>
          </a:xfrm>
          <a:prstGeom prst="rect">
            <a:avLst/>
          </a:prstGeom>
        </p:spPr>
        <p:txBody>
          <a:bodyPr wrap="square" lIns="0" tIns="0" rIns="0" bIns="0" rtlCol="0" anchor="t">
            <a:spAutoFit/>
          </a:bodyPr>
          <a:lstStyle/>
          <a:p>
            <a:pPr algn="ctr">
              <a:lnSpc>
                <a:spcPts val="3913"/>
              </a:lnSpc>
            </a:pPr>
            <a:r>
              <a:rPr lang="en-US" sz="2795" dirty="0">
                <a:solidFill>
                  <a:srgbClr val="FFFFFF"/>
                </a:solidFill>
                <a:latin typeface="Canva Sans"/>
              </a:rPr>
              <a:t>Crop Recommendation</a:t>
            </a:r>
          </a:p>
        </p:txBody>
      </p:sp>
      <p:sp>
        <p:nvSpPr>
          <p:cNvPr id="23" name="TextBox 23"/>
          <p:cNvSpPr txBox="1"/>
          <p:nvPr/>
        </p:nvSpPr>
        <p:spPr>
          <a:xfrm>
            <a:off x="7210920" y="3917426"/>
            <a:ext cx="7977307" cy="363345"/>
          </a:xfrm>
          <a:prstGeom prst="rect">
            <a:avLst/>
          </a:prstGeom>
        </p:spPr>
        <p:txBody>
          <a:bodyPr lIns="0" tIns="0" rIns="0" bIns="0" rtlCol="0" anchor="t">
            <a:spAutoFit/>
          </a:bodyPr>
          <a:lstStyle/>
          <a:p>
            <a:pPr algn="ctr">
              <a:lnSpc>
                <a:spcPts val="3073"/>
              </a:lnSpc>
            </a:pPr>
            <a:r>
              <a:rPr lang="en-US" sz="2195">
                <a:solidFill>
                  <a:srgbClr val="FFFFFF"/>
                </a:solidFill>
                <a:latin typeface="Canva Sans"/>
              </a:rPr>
              <a:t>K-Fold cross validation was used for performane evaluation</a:t>
            </a:r>
          </a:p>
        </p:txBody>
      </p:sp>
      <p:sp>
        <p:nvSpPr>
          <p:cNvPr id="24" name="TextBox 24"/>
          <p:cNvSpPr txBox="1"/>
          <p:nvPr/>
        </p:nvSpPr>
        <p:spPr>
          <a:xfrm>
            <a:off x="7210920" y="4404695"/>
            <a:ext cx="10283141" cy="744345"/>
          </a:xfrm>
          <a:prstGeom prst="rect">
            <a:avLst/>
          </a:prstGeom>
        </p:spPr>
        <p:txBody>
          <a:bodyPr lIns="0" tIns="0" rIns="0" bIns="0" rtlCol="0" anchor="t">
            <a:spAutoFit/>
          </a:bodyPr>
          <a:lstStyle/>
          <a:p>
            <a:pPr>
              <a:lnSpc>
                <a:spcPts val="3073"/>
              </a:lnSpc>
            </a:pPr>
            <a:r>
              <a:rPr lang="en-US" sz="2195">
                <a:solidFill>
                  <a:srgbClr val="FFFFFF"/>
                </a:solidFill>
                <a:latin typeface="Canva Sans"/>
              </a:rPr>
              <a:t>Data were tested against 8 different train-test split percentages. Following result was obtained.</a:t>
            </a:r>
          </a:p>
        </p:txBody>
      </p:sp>
      <p:sp>
        <p:nvSpPr>
          <p:cNvPr id="25" name="TextBox 25"/>
          <p:cNvSpPr txBox="1"/>
          <p:nvPr/>
        </p:nvSpPr>
        <p:spPr>
          <a:xfrm>
            <a:off x="7361291" y="7124714"/>
            <a:ext cx="1249680" cy="371493"/>
          </a:xfrm>
          <a:prstGeom prst="rect">
            <a:avLst/>
          </a:prstGeom>
        </p:spPr>
        <p:txBody>
          <a:bodyPr lIns="0" tIns="0" rIns="0" bIns="0" rtlCol="0" anchor="t">
            <a:spAutoFit/>
          </a:bodyPr>
          <a:lstStyle/>
          <a:p>
            <a:pPr algn="ctr">
              <a:lnSpc>
                <a:spcPts val="3149"/>
              </a:lnSpc>
              <a:spcBef>
                <a:spcPct val="0"/>
              </a:spcBef>
            </a:pPr>
            <a:r>
              <a:rPr lang="en-US" sz="2249">
                <a:solidFill>
                  <a:srgbClr val="FFFFFF"/>
                </a:solidFill>
                <a:latin typeface="Canva Sans"/>
              </a:rPr>
              <a:t>accuracy</a:t>
            </a:r>
          </a:p>
        </p:txBody>
      </p:sp>
      <p:sp>
        <p:nvSpPr>
          <p:cNvPr id="26" name="TextBox 26"/>
          <p:cNvSpPr txBox="1"/>
          <p:nvPr/>
        </p:nvSpPr>
        <p:spPr>
          <a:xfrm>
            <a:off x="7361291" y="6231697"/>
            <a:ext cx="1379720" cy="629944"/>
          </a:xfrm>
          <a:prstGeom prst="rect">
            <a:avLst/>
          </a:prstGeom>
        </p:spPr>
        <p:txBody>
          <a:bodyPr lIns="0" tIns="0" rIns="0" bIns="0" rtlCol="0" anchor="t">
            <a:spAutoFit/>
          </a:bodyPr>
          <a:lstStyle/>
          <a:p>
            <a:pPr algn="ctr">
              <a:lnSpc>
                <a:spcPts val="2553"/>
              </a:lnSpc>
              <a:spcBef>
                <a:spcPct val="0"/>
              </a:spcBef>
            </a:pPr>
            <a:r>
              <a:rPr lang="en-US" sz="1824">
                <a:solidFill>
                  <a:srgbClr val="FFFFFF"/>
                </a:solidFill>
                <a:latin typeface="Canva Sans"/>
              </a:rPr>
              <a:t>train data ratio %</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sp>
        <p:nvSpPr>
          <p:cNvPr id="3" name="Freeform 3"/>
          <p:cNvSpPr/>
          <p:nvPr/>
        </p:nvSpPr>
        <p:spPr>
          <a:xfrm rot="-10800000">
            <a:off x="-1387000" y="9258300"/>
            <a:ext cx="2776558" cy="1388279"/>
          </a:xfrm>
          <a:custGeom>
            <a:avLst/>
            <a:gdLst/>
            <a:ahLst/>
            <a:cxnLst/>
            <a:rect l="l" t="t" r="r" b="b"/>
            <a:pathLst>
              <a:path w="2776558" h="1388279">
                <a:moveTo>
                  <a:pt x="0" y="0"/>
                </a:moveTo>
                <a:lnTo>
                  <a:pt x="2776559" y="0"/>
                </a:lnTo>
                <a:lnTo>
                  <a:pt x="2776559" y="1388279"/>
                </a:lnTo>
                <a:lnTo>
                  <a:pt x="0" y="13882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435061" y="914664"/>
            <a:ext cx="494567" cy="494567"/>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6" name="Group 6"/>
          <p:cNvGrpSpPr/>
          <p:nvPr/>
        </p:nvGrpSpPr>
        <p:grpSpPr>
          <a:xfrm>
            <a:off x="781416" y="914664"/>
            <a:ext cx="494567" cy="494567"/>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8" name="Group 8"/>
          <p:cNvGrpSpPr/>
          <p:nvPr/>
        </p:nvGrpSpPr>
        <p:grpSpPr>
          <a:xfrm>
            <a:off x="1127771" y="914664"/>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0" name="Freeform 10"/>
          <p:cNvSpPr/>
          <p:nvPr/>
        </p:nvSpPr>
        <p:spPr>
          <a:xfrm>
            <a:off x="16986084" y="134218"/>
            <a:ext cx="1084704" cy="1027730"/>
          </a:xfrm>
          <a:custGeom>
            <a:avLst/>
            <a:gdLst/>
            <a:ahLst/>
            <a:cxnLst/>
            <a:rect l="l" t="t" r="r" b="b"/>
            <a:pathLst>
              <a:path w="1084704" h="1027730">
                <a:moveTo>
                  <a:pt x="0" y="0"/>
                </a:moveTo>
                <a:lnTo>
                  <a:pt x="1084705" y="0"/>
                </a:lnTo>
                <a:lnTo>
                  <a:pt x="1084705" y="1027730"/>
                </a:lnTo>
                <a:lnTo>
                  <a:pt x="0" y="102773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1" name="Group 11"/>
          <p:cNvGrpSpPr/>
          <p:nvPr/>
        </p:nvGrpSpPr>
        <p:grpSpPr>
          <a:xfrm>
            <a:off x="6500820" y="1409232"/>
            <a:ext cx="12693319" cy="9237348"/>
            <a:chOff x="0" y="0"/>
            <a:chExt cx="2289201" cy="1665927"/>
          </a:xfrm>
        </p:grpSpPr>
        <p:sp>
          <p:nvSpPr>
            <p:cNvPr id="12" name="Freeform 12"/>
            <p:cNvSpPr/>
            <p:nvPr/>
          </p:nvSpPr>
          <p:spPr>
            <a:xfrm>
              <a:off x="0" y="0"/>
              <a:ext cx="2289201" cy="1665927"/>
            </a:xfrm>
            <a:custGeom>
              <a:avLst/>
              <a:gdLst/>
              <a:ahLst/>
              <a:cxnLst/>
              <a:rect l="l" t="t" r="r" b="b"/>
              <a:pathLst>
                <a:path w="2289201" h="1665927">
                  <a:moveTo>
                    <a:pt x="2164741" y="1665927"/>
                  </a:moveTo>
                  <a:lnTo>
                    <a:pt x="124460" y="1665927"/>
                  </a:lnTo>
                  <a:cubicBezTo>
                    <a:pt x="55880" y="1665927"/>
                    <a:pt x="0" y="1610047"/>
                    <a:pt x="0" y="1541467"/>
                  </a:cubicBezTo>
                  <a:lnTo>
                    <a:pt x="0" y="124460"/>
                  </a:lnTo>
                  <a:cubicBezTo>
                    <a:pt x="0" y="55880"/>
                    <a:pt x="55880" y="0"/>
                    <a:pt x="124460" y="0"/>
                  </a:cubicBezTo>
                  <a:lnTo>
                    <a:pt x="2164741" y="0"/>
                  </a:lnTo>
                  <a:cubicBezTo>
                    <a:pt x="2233321" y="0"/>
                    <a:pt x="2289201" y="55880"/>
                    <a:pt x="2289201" y="124460"/>
                  </a:cubicBezTo>
                  <a:lnTo>
                    <a:pt x="2289201" y="1541467"/>
                  </a:lnTo>
                  <a:cubicBezTo>
                    <a:pt x="2289201" y="1610047"/>
                    <a:pt x="2233321" y="1665927"/>
                    <a:pt x="2164741" y="1665927"/>
                  </a:cubicBezTo>
                  <a:close/>
                </a:path>
              </a:pathLst>
            </a:custGeom>
            <a:solidFill>
              <a:srgbClr val="4C8F36">
                <a:alpha val="55686"/>
              </a:srgbClr>
            </a:solidFill>
          </p:spPr>
        </p:sp>
      </p:grpSp>
      <p:sp>
        <p:nvSpPr>
          <p:cNvPr id="13" name="Freeform 13"/>
          <p:cNvSpPr/>
          <p:nvPr/>
        </p:nvSpPr>
        <p:spPr>
          <a:xfrm>
            <a:off x="-5143140" y="3642423"/>
            <a:ext cx="10655977" cy="4979247"/>
          </a:xfrm>
          <a:custGeom>
            <a:avLst/>
            <a:gdLst/>
            <a:ahLst/>
            <a:cxnLst/>
            <a:rect l="l" t="t" r="r" b="b"/>
            <a:pathLst>
              <a:path w="10655977" h="4979247">
                <a:moveTo>
                  <a:pt x="0" y="0"/>
                </a:moveTo>
                <a:lnTo>
                  <a:pt x="10655977" y="0"/>
                </a:lnTo>
                <a:lnTo>
                  <a:pt x="10655977" y="4979247"/>
                </a:lnTo>
                <a:lnTo>
                  <a:pt x="0" y="497924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4" name="TextBox 14"/>
          <p:cNvSpPr txBox="1"/>
          <p:nvPr/>
        </p:nvSpPr>
        <p:spPr>
          <a:xfrm>
            <a:off x="184849" y="3898376"/>
            <a:ext cx="4746845" cy="1031689"/>
          </a:xfrm>
          <a:prstGeom prst="rect">
            <a:avLst/>
          </a:prstGeom>
        </p:spPr>
        <p:txBody>
          <a:bodyPr lIns="0" tIns="0" rIns="0" bIns="0" rtlCol="0" anchor="t">
            <a:spAutoFit/>
          </a:bodyPr>
          <a:lstStyle/>
          <a:p>
            <a:pPr>
              <a:lnSpc>
                <a:spcPts val="4211"/>
              </a:lnSpc>
            </a:pPr>
            <a:r>
              <a:rPr lang="en-US" sz="3008">
                <a:solidFill>
                  <a:srgbClr val="314C38"/>
                </a:solidFill>
                <a:latin typeface="Canva Sans"/>
              </a:rPr>
              <a:t>Crop Recommendation System</a:t>
            </a:r>
          </a:p>
        </p:txBody>
      </p:sp>
      <p:sp>
        <p:nvSpPr>
          <p:cNvPr id="15" name="Freeform 15"/>
          <p:cNvSpPr/>
          <p:nvPr/>
        </p:nvSpPr>
        <p:spPr>
          <a:xfrm>
            <a:off x="4230131" y="5673014"/>
            <a:ext cx="916917" cy="918065"/>
          </a:xfrm>
          <a:custGeom>
            <a:avLst/>
            <a:gdLst/>
            <a:ahLst/>
            <a:cxnLst/>
            <a:rect l="l" t="t" r="r" b="b"/>
            <a:pathLst>
              <a:path w="916917" h="918065">
                <a:moveTo>
                  <a:pt x="0" y="0"/>
                </a:moveTo>
                <a:lnTo>
                  <a:pt x="916917" y="0"/>
                </a:lnTo>
                <a:lnTo>
                  <a:pt x="916917" y="918065"/>
                </a:lnTo>
                <a:lnTo>
                  <a:pt x="0" y="918065"/>
                </a:lnTo>
                <a:lnTo>
                  <a:pt x="0" y="0"/>
                </a:lnTo>
                <a:close/>
              </a:path>
            </a:pathLst>
          </a:custGeom>
          <a:blipFill>
            <a:blip r:embed="rId9">
              <a:alphaModFix amt="50000"/>
            </a:blip>
            <a:stretch>
              <a:fillRect/>
            </a:stretch>
          </a:blipFill>
        </p:spPr>
      </p:sp>
      <p:sp>
        <p:nvSpPr>
          <p:cNvPr id="16" name="Freeform 16"/>
          <p:cNvSpPr/>
          <p:nvPr/>
        </p:nvSpPr>
        <p:spPr>
          <a:xfrm>
            <a:off x="4753454" y="3376574"/>
            <a:ext cx="1518767" cy="1553490"/>
          </a:xfrm>
          <a:custGeom>
            <a:avLst/>
            <a:gdLst/>
            <a:ahLst/>
            <a:cxnLst/>
            <a:rect l="l" t="t" r="r" b="b"/>
            <a:pathLst>
              <a:path w="1518767" h="1553490">
                <a:moveTo>
                  <a:pt x="0" y="0"/>
                </a:moveTo>
                <a:lnTo>
                  <a:pt x="1518766" y="0"/>
                </a:lnTo>
                <a:lnTo>
                  <a:pt x="1518766" y="1553490"/>
                </a:lnTo>
                <a:lnTo>
                  <a:pt x="0" y="155349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7" name="Freeform 17"/>
          <p:cNvSpPr/>
          <p:nvPr/>
        </p:nvSpPr>
        <p:spPr>
          <a:xfrm flipH="1">
            <a:off x="4205975" y="7329510"/>
            <a:ext cx="941073" cy="930486"/>
          </a:xfrm>
          <a:custGeom>
            <a:avLst/>
            <a:gdLst/>
            <a:ahLst/>
            <a:cxnLst/>
            <a:rect l="l" t="t" r="r" b="b"/>
            <a:pathLst>
              <a:path w="941073" h="930486">
                <a:moveTo>
                  <a:pt x="941073" y="0"/>
                </a:moveTo>
                <a:lnTo>
                  <a:pt x="0" y="0"/>
                </a:lnTo>
                <a:lnTo>
                  <a:pt x="0" y="930486"/>
                </a:lnTo>
                <a:lnTo>
                  <a:pt x="941073" y="930486"/>
                </a:lnTo>
                <a:lnTo>
                  <a:pt x="941073" y="0"/>
                </a:lnTo>
                <a:close/>
              </a:path>
            </a:pathLst>
          </a:custGeom>
          <a:blipFill>
            <a:blip r:embed="rId12">
              <a:alphaModFix amt="50000"/>
            </a:blip>
            <a:stretch>
              <a:fillRect/>
            </a:stretch>
          </a:blipFill>
        </p:spPr>
      </p:sp>
      <p:sp>
        <p:nvSpPr>
          <p:cNvPr id="18" name="Freeform 18"/>
          <p:cNvSpPr/>
          <p:nvPr/>
        </p:nvSpPr>
        <p:spPr>
          <a:xfrm>
            <a:off x="8931860" y="1913725"/>
            <a:ext cx="7420750" cy="4677354"/>
          </a:xfrm>
          <a:custGeom>
            <a:avLst/>
            <a:gdLst/>
            <a:ahLst/>
            <a:cxnLst/>
            <a:rect l="l" t="t" r="r" b="b"/>
            <a:pathLst>
              <a:path w="7420750" h="4677354">
                <a:moveTo>
                  <a:pt x="0" y="0"/>
                </a:moveTo>
                <a:lnTo>
                  <a:pt x="7420750" y="0"/>
                </a:lnTo>
                <a:lnTo>
                  <a:pt x="7420750" y="4677354"/>
                </a:lnTo>
                <a:lnTo>
                  <a:pt x="0" y="4677354"/>
                </a:lnTo>
                <a:lnTo>
                  <a:pt x="0" y="0"/>
                </a:lnTo>
                <a:close/>
              </a:path>
            </a:pathLst>
          </a:custGeom>
          <a:blipFill>
            <a:blip r:embed="rId13"/>
            <a:stretch>
              <a:fillRect/>
            </a:stretch>
          </a:blipFill>
        </p:spPr>
      </p:sp>
      <p:sp>
        <p:nvSpPr>
          <p:cNvPr id="19" name="TextBox 19"/>
          <p:cNvSpPr txBox="1"/>
          <p:nvPr/>
        </p:nvSpPr>
        <p:spPr>
          <a:xfrm>
            <a:off x="-1127928" y="1617936"/>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Result Analysis</a:t>
            </a:r>
          </a:p>
        </p:txBody>
      </p:sp>
      <p:sp>
        <p:nvSpPr>
          <p:cNvPr id="20" name="TextBox 20"/>
          <p:cNvSpPr txBox="1"/>
          <p:nvPr/>
        </p:nvSpPr>
        <p:spPr>
          <a:xfrm>
            <a:off x="432132" y="5729586"/>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Plant cure Recommendation System</a:t>
            </a:r>
          </a:p>
        </p:txBody>
      </p:sp>
      <p:sp>
        <p:nvSpPr>
          <p:cNvPr id="21" name="TextBox 21"/>
          <p:cNvSpPr txBox="1"/>
          <p:nvPr/>
        </p:nvSpPr>
        <p:spPr>
          <a:xfrm>
            <a:off x="432132" y="7353657"/>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Online Marketplace for Agricultural Products</a:t>
            </a:r>
          </a:p>
        </p:txBody>
      </p:sp>
      <p:sp>
        <p:nvSpPr>
          <p:cNvPr id="22" name="TextBox 22"/>
          <p:cNvSpPr txBox="1"/>
          <p:nvPr/>
        </p:nvSpPr>
        <p:spPr>
          <a:xfrm>
            <a:off x="6996469" y="7291410"/>
            <a:ext cx="11291531" cy="2714643"/>
          </a:xfrm>
          <a:prstGeom prst="rect">
            <a:avLst/>
          </a:prstGeom>
        </p:spPr>
        <p:txBody>
          <a:bodyPr lIns="0" tIns="0" rIns="0" bIns="0" rtlCol="0" anchor="t">
            <a:spAutoFit/>
          </a:bodyPr>
          <a:lstStyle/>
          <a:p>
            <a:pPr marL="485624" lvl="1" indent="-242812">
              <a:lnSpc>
                <a:spcPts val="3149"/>
              </a:lnSpc>
              <a:spcBef>
                <a:spcPct val="0"/>
              </a:spcBef>
              <a:buFont typeface="Arial"/>
              <a:buChar char="•"/>
            </a:pPr>
            <a:r>
              <a:rPr lang="en-US" sz="2249">
                <a:solidFill>
                  <a:srgbClr val="FFFFFF"/>
                </a:solidFill>
                <a:latin typeface="Canva Sans"/>
              </a:rPr>
              <a:t>Accuracy consistently improves as the proportion of training data increases</a:t>
            </a:r>
          </a:p>
          <a:p>
            <a:pPr marL="485624" lvl="1" indent="-242812">
              <a:lnSpc>
                <a:spcPts val="3149"/>
              </a:lnSpc>
              <a:spcBef>
                <a:spcPct val="0"/>
              </a:spcBef>
              <a:buFont typeface="Arial"/>
              <a:buChar char="•"/>
            </a:pPr>
            <a:r>
              <a:rPr lang="en-US" sz="2249">
                <a:solidFill>
                  <a:srgbClr val="FFFFFF"/>
                </a:solidFill>
                <a:latin typeface="Canva Sans"/>
              </a:rPr>
              <a:t>Highest accuracy of 99.45% obtained when using a 50-50 split</a:t>
            </a:r>
          </a:p>
          <a:p>
            <a:pPr marL="485624" lvl="1" indent="-242812">
              <a:lnSpc>
                <a:spcPts val="3149"/>
              </a:lnSpc>
              <a:spcBef>
                <a:spcPct val="0"/>
              </a:spcBef>
              <a:buFont typeface="Arial"/>
              <a:buChar char="•"/>
            </a:pPr>
            <a:r>
              <a:rPr lang="en-US" sz="2249">
                <a:solidFill>
                  <a:srgbClr val="FFFFFF"/>
                </a:solidFill>
                <a:latin typeface="Canva Sans"/>
              </a:rPr>
              <a:t>Even with smaller training proportions, the algorithm demonstrates robust performance, indicating its effectiveness in predicting suitable crops across different scenarios.</a:t>
            </a:r>
          </a:p>
          <a:p>
            <a:pPr marL="485624" lvl="1" indent="-242812">
              <a:lnSpc>
                <a:spcPts val="3149"/>
              </a:lnSpc>
              <a:spcBef>
                <a:spcPct val="0"/>
              </a:spcBef>
              <a:buFont typeface="Arial"/>
              <a:buChar char="•"/>
            </a:pPr>
            <a:r>
              <a:rPr lang="en-US" sz="2249">
                <a:solidFill>
                  <a:srgbClr val="FFFFFF"/>
                </a:solidFill>
                <a:latin typeface="Canva Sans"/>
              </a:rPr>
              <a:t> The results suggest that the algorithm can provide reliable crop recommendations with high accuracy</a:t>
            </a:r>
          </a:p>
        </p:txBody>
      </p:sp>
      <p:sp>
        <p:nvSpPr>
          <p:cNvPr id="23" name="TextBox 23"/>
          <p:cNvSpPr txBox="1"/>
          <p:nvPr/>
        </p:nvSpPr>
        <p:spPr>
          <a:xfrm>
            <a:off x="7268405" y="6841640"/>
            <a:ext cx="2757125" cy="487870"/>
          </a:xfrm>
          <a:prstGeom prst="rect">
            <a:avLst/>
          </a:prstGeom>
        </p:spPr>
        <p:txBody>
          <a:bodyPr wrap="square" lIns="0" tIns="0" rIns="0" bIns="0" rtlCol="0" anchor="t">
            <a:spAutoFit/>
          </a:bodyPr>
          <a:lstStyle/>
          <a:p>
            <a:pPr algn="ctr">
              <a:lnSpc>
                <a:spcPts val="4079"/>
              </a:lnSpc>
            </a:pPr>
            <a:r>
              <a:rPr lang="en-US" sz="2913" dirty="0">
                <a:solidFill>
                  <a:srgbClr val="FFFFFF"/>
                </a:solidFill>
                <a:latin typeface="Canva Sans"/>
              </a:rPr>
              <a:t>Interpretation</a:t>
            </a: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sp>
        <p:nvSpPr>
          <p:cNvPr id="3" name="Freeform 3"/>
          <p:cNvSpPr/>
          <p:nvPr/>
        </p:nvSpPr>
        <p:spPr>
          <a:xfrm>
            <a:off x="-5176818" y="3582849"/>
            <a:ext cx="10655977" cy="4979247"/>
          </a:xfrm>
          <a:custGeom>
            <a:avLst/>
            <a:gdLst/>
            <a:ahLst/>
            <a:cxnLst/>
            <a:rect l="l" t="t" r="r" b="b"/>
            <a:pathLst>
              <a:path w="10655977" h="4979247">
                <a:moveTo>
                  <a:pt x="0" y="0"/>
                </a:moveTo>
                <a:lnTo>
                  <a:pt x="10655977" y="0"/>
                </a:lnTo>
                <a:lnTo>
                  <a:pt x="10655977" y="4979248"/>
                </a:lnTo>
                <a:lnTo>
                  <a:pt x="0" y="497924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642833" y="5143500"/>
            <a:ext cx="1386270" cy="1388005"/>
          </a:xfrm>
          <a:custGeom>
            <a:avLst/>
            <a:gdLst/>
            <a:ahLst/>
            <a:cxnLst/>
            <a:rect l="l" t="t" r="r" b="b"/>
            <a:pathLst>
              <a:path w="1386270" h="1388005">
                <a:moveTo>
                  <a:pt x="0" y="0"/>
                </a:moveTo>
                <a:lnTo>
                  <a:pt x="1386270" y="0"/>
                </a:lnTo>
                <a:lnTo>
                  <a:pt x="1386270" y="1388005"/>
                </a:lnTo>
                <a:lnTo>
                  <a:pt x="0" y="1388005"/>
                </a:lnTo>
                <a:lnTo>
                  <a:pt x="0" y="0"/>
                </a:lnTo>
                <a:close/>
              </a:path>
            </a:pathLst>
          </a:custGeom>
          <a:blipFill>
            <a:blip r:embed="rId5"/>
            <a:stretch>
              <a:fillRect/>
            </a:stretch>
          </a:blipFill>
        </p:spPr>
      </p:sp>
      <p:sp>
        <p:nvSpPr>
          <p:cNvPr id="5" name="Freeform 5"/>
          <p:cNvSpPr/>
          <p:nvPr/>
        </p:nvSpPr>
        <p:spPr>
          <a:xfrm>
            <a:off x="4196453" y="3841841"/>
            <a:ext cx="952756" cy="974539"/>
          </a:xfrm>
          <a:custGeom>
            <a:avLst/>
            <a:gdLst/>
            <a:ahLst/>
            <a:cxnLst/>
            <a:rect l="l" t="t" r="r" b="b"/>
            <a:pathLst>
              <a:path w="952756" h="974539">
                <a:moveTo>
                  <a:pt x="0" y="0"/>
                </a:moveTo>
                <a:lnTo>
                  <a:pt x="952755" y="0"/>
                </a:lnTo>
                <a:lnTo>
                  <a:pt x="952755" y="974539"/>
                </a:lnTo>
                <a:lnTo>
                  <a:pt x="0" y="974539"/>
                </a:lnTo>
                <a:lnTo>
                  <a:pt x="0" y="0"/>
                </a:lnTo>
                <a:close/>
              </a:path>
            </a:pathLst>
          </a:custGeom>
          <a:blipFill>
            <a:blip r:embed="rId6">
              <a:alphaModFix amt="50000"/>
              <a:extLst>
                <a:ext uri="{96DAC541-7B7A-43D3-8B79-37D633B846F1}">
                  <asvg:svgBlip xmlns:asvg="http://schemas.microsoft.com/office/drawing/2016/SVG/main" r:embed="rId7"/>
                </a:ext>
              </a:extLst>
            </a:blip>
            <a:stretch>
              <a:fillRect/>
            </a:stretch>
          </a:blipFill>
        </p:spPr>
      </p:sp>
      <p:sp>
        <p:nvSpPr>
          <p:cNvPr id="6" name="Freeform 6"/>
          <p:cNvSpPr/>
          <p:nvPr/>
        </p:nvSpPr>
        <p:spPr>
          <a:xfrm flipH="1">
            <a:off x="4172296" y="7269937"/>
            <a:ext cx="941073" cy="930486"/>
          </a:xfrm>
          <a:custGeom>
            <a:avLst/>
            <a:gdLst/>
            <a:ahLst/>
            <a:cxnLst/>
            <a:rect l="l" t="t" r="r" b="b"/>
            <a:pathLst>
              <a:path w="941073" h="930486">
                <a:moveTo>
                  <a:pt x="941074" y="0"/>
                </a:moveTo>
                <a:lnTo>
                  <a:pt x="0" y="0"/>
                </a:lnTo>
                <a:lnTo>
                  <a:pt x="0" y="930486"/>
                </a:lnTo>
                <a:lnTo>
                  <a:pt x="941074" y="930486"/>
                </a:lnTo>
                <a:lnTo>
                  <a:pt x="941074" y="0"/>
                </a:lnTo>
                <a:close/>
              </a:path>
            </a:pathLst>
          </a:custGeom>
          <a:blipFill>
            <a:blip r:embed="rId8">
              <a:alphaModFix amt="50000"/>
            </a:blip>
            <a:stretch>
              <a:fillRect/>
            </a:stretch>
          </a:blipFill>
        </p:spPr>
      </p:sp>
      <p:sp>
        <p:nvSpPr>
          <p:cNvPr id="7" name="Freeform 7"/>
          <p:cNvSpPr/>
          <p:nvPr/>
        </p:nvSpPr>
        <p:spPr>
          <a:xfrm rot="-10800000">
            <a:off x="3284551" y="9305047"/>
            <a:ext cx="2776558" cy="1388279"/>
          </a:xfrm>
          <a:custGeom>
            <a:avLst/>
            <a:gdLst/>
            <a:ahLst/>
            <a:cxnLst/>
            <a:rect l="l" t="t" r="r" b="b"/>
            <a:pathLst>
              <a:path w="2776558" h="1388279">
                <a:moveTo>
                  <a:pt x="0" y="0"/>
                </a:moveTo>
                <a:lnTo>
                  <a:pt x="2776559" y="0"/>
                </a:lnTo>
                <a:lnTo>
                  <a:pt x="2776559" y="1388279"/>
                </a:lnTo>
                <a:lnTo>
                  <a:pt x="0" y="1388279"/>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8" name="Group 8"/>
          <p:cNvGrpSpPr/>
          <p:nvPr/>
        </p:nvGrpSpPr>
        <p:grpSpPr>
          <a:xfrm>
            <a:off x="12154559" y="648083"/>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0" name="Group 10"/>
          <p:cNvGrpSpPr/>
          <p:nvPr/>
        </p:nvGrpSpPr>
        <p:grpSpPr>
          <a:xfrm>
            <a:off x="12500914" y="648083"/>
            <a:ext cx="494567" cy="494567"/>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2" name="Group 12"/>
          <p:cNvGrpSpPr/>
          <p:nvPr/>
        </p:nvGrpSpPr>
        <p:grpSpPr>
          <a:xfrm>
            <a:off x="12847269" y="648083"/>
            <a:ext cx="494567" cy="494567"/>
            <a:chOff x="0" y="0"/>
            <a:chExt cx="6350000" cy="6350000"/>
          </a:xfrm>
        </p:grpSpPr>
        <p:sp>
          <p:nvSpPr>
            <p:cNvPr id="13" name="Freeform 1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4" name="Freeform 14"/>
          <p:cNvSpPr/>
          <p:nvPr/>
        </p:nvSpPr>
        <p:spPr>
          <a:xfrm>
            <a:off x="887656" y="648083"/>
            <a:ext cx="1887959" cy="1788793"/>
          </a:xfrm>
          <a:custGeom>
            <a:avLst/>
            <a:gdLst/>
            <a:ahLst/>
            <a:cxnLst/>
            <a:rect l="l" t="t" r="r" b="b"/>
            <a:pathLst>
              <a:path w="1887959" h="1788793">
                <a:moveTo>
                  <a:pt x="0" y="0"/>
                </a:moveTo>
                <a:lnTo>
                  <a:pt x="1887958" y="0"/>
                </a:lnTo>
                <a:lnTo>
                  <a:pt x="1887958" y="1788793"/>
                </a:lnTo>
                <a:lnTo>
                  <a:pt x="0" y="1788793"/>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grpSp>
        <p:nvGrpSpPr>
          <p:cNvPr id="15" name="Group 15"/>
          <p:cNvGrpSpPr/>
          <p:nvPr/>
        </p:nvGrpSpPr>
        <p:grpSpPr>
          <a:xfrm>
            <a:off x="6500820" y="2772791"/>
            <a:ext cx="12693319" cy="8133426"/>
            <a:chOff x="0" y="0"/>
            <a:chExt cx="2289201" cy="1466838"/>
          </a:xfrm>
        </p:grpSpPr>
        <p:sp>
          <p:nvSpPr>
            <p:cNvPr id="16" name="Freeform 16"/>
            <p:cNvSpPr/>
            <p:nvPr/>
          </p:nvSpPr>
          <p:spPr>
            <a:xfrm>
              <a:off x="0" y="0"/>
              <a:ext cx="2289201" cy="1466839"/>
            </a:xfrm>
            <a:custGeom>
              <a:avLst/>
              <a:gdLst/>
              <a:ahLst/>
              <a:cxnLst/>
              <a:rect l="l" t="t" r="r" b="b"/>
              <a:pathLst>
                <a:path w="2289201" h="1466839">
                  <a:moveTo>
                    <a:pt x="2164741" y="1466838"/>
                  </a:moveTo>
                  <a:lnTo>
                    <a:pt x="124460" y="1466838"/>
                  </a:lnTo>
                  <a:cubicBezTo>
                    <a:pt x="55880" y="1466838"/>
                    <a:pt x="0" y="1410958"/>
                    <a:pt x="0" y="1342378"/>
                  </a:cubicBezTo>
                  <a:lnTo>
                    <a:pt x="0" y="124460"/>
                  </a:lnTo>
                  <a:cubicBezTo>
                    <a:pt x="0" y="55880"/>
                    <a:pt x="55880" y="0"/>
                    <a:pt x="124460" y="0"/>
                  </a:cubicBezTo>
                  <a:lnTo>
                    <a:pt x="2164741" y="0"/>
                  </a:lnTo>
                  <a:cubicBezTo>
                    <a:pt x="2233321" y="0"/>
                    <a:pt x="2289201" y="55880"/>
                    <a:pt x="2289201" y="124460"/>
                  </a:cubicBezTo>
                  <a:lnTo>
                    <a:pt x="2289201" y="1342379"/>
                  </a:lnTo>
                  <a:cubicBezTo>
                    <a:pt x="2289201" y="1410958"/>
                    <a:pt x="2233321" y="1466839"/>
                    <a:pt x="2164741" y="1466839"/>
                  </a:cubicBezTo>
                  <a:close/>
                </a:path>
              </a:pathLst>
            </a:custGeom>
            <a:solidFill>
              <a:srgbClr val="4C8F36">
                <a:alpha val="55686"/>
              </a:srgbClr>
            </a:solidFill>
          </p:spPr>
        </p:sp>
      </p:grpSp>
      <p:sp>
        <p:nvSpPr>
          <p:cNvPr id="17" name="Freeform 17"/>
          <p:cNvSpPr/>
          <p:nvPr/>
        </p:nvSpPr>
        <p:spPr>
          <a:xfrm>
            <a:off x="7301120" y="4452019"/>
            <a:ext cx="9958180" cy="3828316"/>
          </a:xfrm>
          <a:custGeom>
            <a:avLst/>
            <a:gdLst/>
            <a:ahLst/>
            <a:cxnLst/>
            <a:rect l="l" t="t" r="r" b="b"/>
            <a:pathLst>
              <a:path w="9958180" h="3828316">
                <a:moveTo>
                  <a:pt x="0" y="0"/>
                </a:moveTo>
                <a:lnTo>
                  <a:pt x="9958180" y="0"/>
                </a:lnTo>
                <a:lnTo>
                  <a:pt x="9958180" y="3828317"/>
                </a:lnTo>
                <a:lnTo>
                  <a:pt x="0" y="3828317"/>
                </a:lnTo>
                <a:lnTo>
                  <a:pt x="0" y="0"/>
                </a:lnTo>
                <a:close/>
              </a:path>
            </a:pathLst>
          </a:custGeom>
          <a:blipFill>
            <a:blip r:embed="rId13"/>
            <a:stretch>
              <a:fillRect/>
            </a:stretch>
          </a:blipFill>
        </p:spPr>
      </p:sp>
      <p:sp>
        <p:nvSpPr>
          <p:cNvPr id="18" name="TextBox 18"/>
          <p:cNvSpPr txBox="1"/>
          <p:nvPr/>
        </p:nvSpPr>
        <p:spPr>
          <a:xfrm>
            <a:off x="398454" y="4049559"/>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Crop Recommendation System</a:t>
            </a:r>
          </a:p>
        </p:txBody>
      </p:sp>
      <p:sp>
        <p:nvSpPr>
          <p:cNvPr id="19" name="TextBox 19"/>
          <p:cNvSpPr txBox="1"/>
          <p:nvPr/>
        </p:nvSpPr>
        <p:spPr>
          <a:xfrm>
            <a:off x="292215" y="5593600"/>
            <a:ext cx="4336433" cy="937905"/>
          </a:xfrm>
          <a:prstGeom prst="rect">
            <a:avLst/>
          </a:prstGeom>
        </p:spPr>
        <p:txBody>
          <a:bodyPr lIns="0" tIns="0" rIns="0" bIns="0" rtlCol="0" anchor="t">
            <a:spAutoFit/>
          </a:bodyPr>
          <a:lstStyle/>
          <a:p>
            <a:pPr>
              <a:lnSpc>
                <a:spcPts val="3847"/>
              </a:lnSpc>
            </a:pPr>
            <a:r>
              <a:rPr lang="en-US" sz="2747">
                <a:solidFill>
                  <a:srgbClr val="314C38"/>
                </a:solidFill>
                <a:latin typeface="Canva Sans"/>
              </a:rPr>
              <a:t>Plant cure Recommendation System</a:t>
            </a:r>
          </a:p>
        </p:txBody>
      </p:sp>
      <p:sp>
        <p:nvSpPr>
          <p:cNvPr id="20" name="TextBox 20"/>
          <p:cNvSpPr txBox="1"/>
          <p:nvPr/>
        </p:nvSpPr>
        <p:spPr>
          <a:xfrm>
            <a:off x="398454" y="7294084"/>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Online Marketplace for Agricultural Products</a:t>
            </a:r>
          </a:p>
        </p:txBody>
      </p:sp>
      <p:sp>
        <p:nvSpPr>
          <p:cNvPr id="21" name="TextBox 21"/>
          <p:cNvSpPr txBox="1"/>
          <p:nvPr/>
        </p:nvSpPr>
        <p:spPr>
          <a:xfrm>
            <a:off x="10561270" y="1161700"/>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System Design</a:t>
            </a:r>
          </a:p>
        </p:txBody>
      </p:sp>
      <p:sp>
        <p:nvSpPr>
          <p:cNvPr id="22" name="TextBox 22"/>
          <p:cNvSpPr txBox="1"/>
          <p:nvPr/>
        </p:nvSpPr>
        <p:spPr>
          <a:xfrm>
            <a:off x="12649126" y="3103384"/>
            <a:ext cx="5298194" cy="479466"/>
          </a:xfrm>
          <a:prstGeom prst="rect">
            <a:avLst/>
          </a:prstGeom>
        </p:spPr>
        <p:txBody>
          <a:bodyPr lIns="0" tIns="0" rIns="0" bIns="0" rtlCol="0" anchor="t">
            <a:spAutoFit/>
          </a:bodyPr>
          <a:lstStyle/>
          <a:p>
            <a:pPr algn="ctr">
              <a:lnSpc>
                <a:spcPts val="3913"/>
              </a:lnSpc>
            </a:pPr>
            <a:r>
              <a:rPr lang="en-US" sz="2795">
                <a:solidFill>
                  <a:srgbClr val="FFFFFF"/>
                </a:solidFill>
                <a:latin typeface="Canva Sans"/>
              </a:rPr>
              <a:t>Cure Recommendation System</a:t>
            </a:r>
          </a:p>
        </p:txBody>
      </p:sp>
      <p:sp>
        <p:nvSpPr>
          <p:cNvPr id="23" name="TextBox 23"/>
          <p:cNvSpPr txBox="1"/>
          <p:nvPr/>
        </p:nvSpPr>
        <p:spPr>
          <a:xfrm>
            <a:off x="7301120" y="3819351"/>
            <a:ext cx="2528680" cy="467629"/>
          </a:xfrm>
          <a:prstGeom prst="rect">
            <a:avLst/>
          </a:prstGeom>
        </p:spPr>
        <p:txBody>
          <a:bodyPr wrap="square" lIns="0" tIns="0" rIns="0" bIns="0" rtlCol="0" anchor="t">
            <a:spAutoFit/>
          </a:bodyPr>
          <a:lstStyle/>
          <a:p>
            <a:pPr algn="ctr">
              <a:lnSpc>
                <a:spcPts val="3913"/>
              </a:lnSpc>
            </a:pPr>
            <a:r>
              <a:rPr lang="en-US" sz="2795" dirty="0">
                <a:solidFill>
                  <a:srgbClr val="FFFFFF"/>
                </a:solidFill>
                <a:latin typeface="Canva Sans"/>
              </a:rPr>
              <a:t>Sample data</a:t>
            </a: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sp>
        <p:nvSpPr>
          <p:cNvPr id="3" name="Freeform 3"/>
          <p:cNvSpPr/>
          <p:nvPr/>
        </p:nvSpPr>
        <p:spPr>
          <a:xfrm>
            <a:off x="-5176818" y="3582849"/>
            <a:ext cx="10655977" cy="4979247"/>
          </a:xfrm>
          <a:custGeom>
            <a:avLst/>
            <a:gdLst/>
            <a:ahLst/>
            <a:cxnLst/>
            <a:rect l="l" t="t" r="r" b="b"/>
            <a:pathLst>
              <a:path w="10655977" h="4979247">
                <a:moveTo>
                  <a:pt x="0" y="0"/>
                </a:moveTo>
                <a:lnTo>
                  <a:pt x="10655977" y="0"/>
                </a:lnTo>
                <a:lnTo>
                  <a:pt x="10655977" y="4979248"/>
                </a:lnTo>
                <a:lnTo>
                  <a:pt x="0" y="497924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642833" y="5143500"/>
            <a:ext cx="1386270" cy="1388005"/>
          </a:xfrm>
          <a:custGeom>
            <a:avLst/>
            <a:gdLst/>
            <a:ahLst/>
            <a:cxnLst/>
            <a:rect l="l" t="t" r="r" b="b"/>
            <a:pathLst>
              <a:path w="1386270" h="1388005">
                <a:moveTo>
                  <a:pt x="0" y="0"/>
                </a:moveTo>
                <a:lnTo>
                  <a:pt x="1386270" y="0"/>
                </a:lnTo>
                <a:lnTo>
                  <a:pt x="1386270" y="1388005"/>
                </a:lnTo>
                <a:lnTo>
                  <a:pt x="0" y="1388005"/>
                </a:lnTo>
                <a:lnTo>
                  <a:pt x="0" y="0"/>
                </a:lnTo>
                <a:close/>
              </a:path>
            </a:pathLst>
          </a:custGeom>
          <a:blipFill>
            <a:blip r:embed="rId5"/>
            <a:stretch>
              <a:fillRect/>
            </a:stretch>
          </a:blipFill>
        </p:spPr>
      </p:sp>
      <p:sp>
        <p:nvSpPr>
          <p:cNvPr id="5" name="Freeform 5"/>
          <p:cNvSpPr/>
          <p:nvPr/>
        </p:nvSpPr>
        <p:spPr>
          <a:xfrm>
            <a:off x="4196453" y="3841841"/>
            <a:ext cx="952756" cy="974539"/>
          </a:xfrm>
          <a:custGeom>
            <a:avLst/>
            <a:gdLst/>
            <a:ahLst/>
            <a:cxnLst/>
            <a:rect l="l" t="t" r="r" b="b"/>
            <a:pathLst>
              <a:path w="952756" h="974539">
                <a:moveTo>
                  <a:pt x="0" y="0"/>
                </a:moveTo>
                <a:lnTo>
                  <a:pt x="952755" y="0"/>
                </a:lnTo>
                <a:lnTo>
                  <a:pt x="952755" y="974539"/>
                </a:lnTo>
                <a:lnTo>
                  <a:pt x="0" y="974539"/>
                </a:lnTo>
                <a:lnTo>
                  <a:pt x="0" y="0"/>
                </a:lnTo>
                <a:close/>
              </a:path>
            </a:pathLst>
          </a:custGeom>
          <a:blipFill>
            <a:blip r:embed="rId6">
              <a:alphaModFix amt="50000"/>
              <a:extLst>
                <a:ext uri="{96DAC541-7B7A-43D3-8B79-37D633B846F1}">
                  <asvg:svgBlip xmlns:asvg="http://schemas.microsoft.com/office/drawing/2016/SVG/main" r:embed="rId7"/>
                </a:ext>
              </a:extLst>
            </a:blip>
            <a:stretch>
              <a:fillRect/>
            </a:stretch>
          </a:blipFill>
        </p:spPr>
      </p:sp>
      <p:sp>
        <p:nvSpPr>
          <p:cNvPr id="6" name="Freeform 6"/>
          <p:cNvSpPr/>
          <p:nvPr/>
        </p:nvSpPr>
        <p:spPr>
          <a:xfrm flipH="1">
            <a:off x="4172296" y="7269937"/>
            <a:ext cx="941073" cy="930486"/>
          </a:xfrm>
          <a:custGeom>
            <a:avLst/>
            <a:gdLst/>
            <a:ahLst/>
            <a:cxnLst/>
            <a:rect l="l" t="t" r="r" b="b"/>
            <a:pathLst>
              <a:path w="941073" h="930486">
                <a:moveTo>
                  <a:pt x="941074" y="0"/>
                </a:moveTo>
                <a:lnTo>
                  <a:pt x="0" y="0"/>
                </a:lnTo>
                <a:lnTo>
                  <a:pt x="0" y="930486"/>
                </a:lnTo>
                <a:lnTo>
                  <a:pt x="941074" y="930486"/>
                </a:lnTo>
                <a:lnTo>
                  <a:pt x="941074" y="0"/>
                </a:lnTo>
                <a:close/>
              </a:path>
            </a:pathLst>
          </a:custGeom>
          <a:blipFill>
            <a:blip r:embed="rId8">
              <a:alphaModFix amt="50000"/>
            </a:blip>
            <a:stretch>
              <a:fillRect/>
            </a:stretch>
          </a:blipFill>
        </p:spPr>
      </p:sp>
      <p:sp>
        <p:nvSpPr>
          <p:cNvPr id="7" name="Freeform 7"/>
          <p:cNvSpPr/>
          <p:nvPr/>
        </p:nvSpPr>
        <p:spPr>
          <a:xfrm rot="-10800000">
            <a:off x="3284551" y="9305047"/>
            <a:ext cx="2776558" cy="1388279"/>
          </a:xfrm>
          <a:custGeom>
            <a:avLst/>
            <a:gdLst/>
            <a:ahLst/>
            <a:cxnLst/>
            <a:rect l="l" t="t" r="r" b="b"/>
            <a:pathLst>
              <a:path w="2776558" h="1388279">
                <a:moveTo>
                  <a:pt x="0" y="0"/>
                </a:moveTo>
                <a:lnTo>
                  <a:pt x="2776559" y="0"/>
                </a:lnTo>
                <a:lnTo>
                  <a:pt x="2776559" y="1388279"/>
                </a:lnTo>
                <a:lnTo>
                  <a:pt x="0" y="1388279"/>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8" name="Group 8"/>
          <p:cNvGrpSpPr/>
          <p:nvPr/>
        </p:nvGrpSpPr>
        <p:grpSpPr>
          <a:xfrm>
            <a:off x="12154559" y="648083"/>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0" name="Group 10"/>
          <p:cNvGrpSpPr/>
          <p:nvPr/>
        </p:nvGrpSpPr>
        <p:grpSpPr>
          <a:xfrm>
            <a:off x="12500914" y="648083"/>
            <a:ext cx="494567" cy="494567"/>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2" name="Group 12"/>
          <p:cNvGrpSpPr/>
          <p:nvPr/>
        </p:nvGrpSpPr>
        <p:grpSpPr>
          <a:xfrm>
            <a:off x="12847269" y="648083"/>
            <a:ext cx="494567" cy="494567"/>
            <a:chOff x="0" y="0"/>
            <a:chExt cx="6350000" cy="6350000"/>
          </a:xfrm>
        </p:grpSpPr>
        <p:sp>
          <p:nvSpPr>
            <p:cNvPr id="13" name="Freeform 1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4" name="Freeform 14"/>
          <p:cNvSpPr/>
          <p:nvPr/>
        </p:nvSpPr>
        <p:spPr>
          <a:xfrm>
            <a:off x="887656" y="648083"/>
            <a:ext cx="1887959" cy="1788793"/>
          </a:xfrm>
          <a:custGeom>
            <a:avLst/>
            <a:gdLst/>
            <a:ahLst/>
            <a:cxnLst/>
            <a:rect l="l" t="t" r="r" b="b"/>
            <a:pathLst>
              <a:path w="1887959" h="1788793">
                <a:moveTo>
                  <a:pt x="0" y="0"/>
                </a:moveTo>
                <a:lnTo>
                  <a:pt x="1887958" y="0"/>
                </a:lnTo>
                <a:lnTo>
                  <a:pt x="1887958" y="1788793"/>
                </a:lnTo>
                <a:lnTo>
                  <a:pt x="0" y="1788793"/>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grpSp>
        <p:nvGrpSpPr>
          <p:cNvPr id="15" name="Group 15"/>
          <p:cNvGrpSpPr/>
          <p:nvPr/>
        </p:nvGrpSpPr>
        <p:grpSpPr>
          <a:xfrm>
            <a:off x="6500609" y="2772791"/>
            <a:ext cx="12693319" cy="8133426"/>
            <a:chOff x="0" y="0"/>
            <a:chExt cx="2289201" cy="1466838"/>
          </a:xfrm>
        </p:grpSpPr>
        <p:sp>
          <p:nvSpPr>
            <p:cNvPr id="16" name="Freeform 16"/>
            <p:cNvSpPr/>
            <p:nvPr/>
          </p:nvSpPr>
          <p:spPr>
            <a:xfrm>
              <a:off x="0" y="0"/>
              <a:ext cx="2289201" cy="1466839"/>
            </a:xfrm>
            <a:custGeom>
              <a:avLst/>
              <a:gdLst/>
              <a:ahLst/>
              <a:cxnLst/>
              <a:rect l="l" t="t" r="r" b="b"/>
              <a:pathLst>
                <a:path w="2289201" h="1466839">
                  <a:moveTo>
                    <a:pt x="2164741" y="1466838"/>
                  </a:moveTo>
                  <a:lnTo>
                    <a:pt x="124460" y="1466838"/>
                  </a:lnTo>
                  <a:cubicBezTo>
                    <a:pt x="55880" y="1466838"/>
                    <a:pt x="0" y="1410958"/>
                    <a:pt x="0" y="1342378"/>
                  </a:cubicBezTo>
                  <a:lnTo>
                    <a:pt x="0" y="124460"/>
                  </a:lnTo>
                  <a:cubicBezTo>
                    <a:pt x="0" y="55880"/>
                    <a:pt x="55880" y="0"/>
                    <a:pt x="124460" y="0"/>
                  </a:cubicBezTo>
                  <a:lnTo>
                    <a:pt x="2164741" y="0"/>
                  </a:lnTo>
                  <a:cubicBezTo>
                    <a:pt x="2233321" y="0"/>
                    <a:pt x="2289201" y="55880"/>
                    <a:pt x="2289201" y="124460"/>
                  </a:cubicBezTo>
                  <a:lnTo>
                    <a:pt x="2289201" y="1342379"/>
                  </a:lnTo>
                  <a:cubicBezTo>
                    <a:pt x="2289201" y="1410958"/>
                    <a:pt x="2233321" y="1466839"/>
                    <a:pt x="2164741" y="1466839"/>
                  </a:cubicBezTo>
                  <a:close/>
                </a:path>
              </a:pathLst>
            </a:custGeom>
            <a:solidFill>
              <a:srgbClr val="4C8F36">
                <a:alpha val="55686"/>
              </a:srgbClr>
            </a:solidFill>
          </p:spPr>
        </p:sp>
      </p:grpSp>
      <p:sp>
        <p:nvSpPr>
          <p:cNvPr id="17" name="TextBox 17"/>
          <p:cNvSpPr txBox="1"/>
          <p:nvPr/>
        </p:nvSpPr>
        <p:spPr>
          <a:xfrm>
            <a:off x="10937962" y="4089755"/>
            <a:ext cx="3125905" cy="1405624"/>
          </a:xfrm>
          <a:prstGeom prst="rect">
            <a:avLst/>
          </a:prstGeom>
        </p:spPr>
        <p:txBody>
          <a:bodyPr lIns="0" tIns="0" rIns="0" bIns="0" rtlCol="0" anchor="t">
            <a:spAutoFit/>
          </a:bodyPr>
          <a:lstStyle/>
          <a:p>
            <a:pPr algn="ctr">
              <a:lnSpc>
                <a:spcPts val="2849"/>
              </a:lnSpc>
            </a:pPr>
            <a:r>
              <a:rPr lang="en-US" sz="2035" dirty="0">
                <a:solidFill>
                  <a:schemeClr val="bg1"/>
                </a:solidFill>
                <a:latin typeface="Canva Sans"/>
              </a:rPr>
              <a:t> Compare given N, P, K with dataset and find out which one is adequate or not enough</a:t>
            </a:r>
          </a:p>
        </p:txBody>
      </p:sp>
      <p:sp>
        <p:nvSpPr>
          <p:cNvPr id="18" name="TextBox 18"/>
          <p:cNvSpPr txBox="1"/>
          <p:nvPr/>
        </p:nvSpPr>
        <p:spPr>
          <a:xfrm>
            <a:off x="14858178" y="4040034"/>
            <a:ext cx="3125905" cy="1405624"/>
          </a:xfrm>
          <a:prstGeom prst="rect">
            <a:avLst/>
          </a:prstGeom>
        </p:spPr>
        <p:txBody>
          <a:bodyPr lIns="0" tIns="0" rIns="0" bIns="0" rtlCol="0" anchor="t">
            <a:spAutoFit/>
          </a:bodyPr>
          <a:lstStyle/>
          <a:p>
            <a:pPr algn="ctr">
              <a:lnSpc>
                <a:spcPts val="2849"/>
              </a:lnSpc>
            </a:pPr>
            <a:r>
              <a:rPr lang="en-US" sz="2035">
                <a:solidFill>
                  <a:schemeClr val="bg1"/>
                </a:solidFill>
                <a:latin typeface="Canva Sans"/>
              </a:rPr>
              <a:t> Based on which one is high or low, show cure recommendation as per in dictionary</a:t>
            </a:r>
          </a:p>
        </p:txBody>
      </p:sp>
      <p:sp>
        <p:nvSpPr>
          <p:cNvPr id="21" name="Freeform 21"/>
          <p:cNvSpPr/>
          <p:nvPr/>
        </p:nvSpPr>
        <p:spPr>
          <a:xfrm>
            <a:off x="7444343" y="6375327"/>
            <a:ext cx="10409566" cy="3650192"/>
          </a:xfrm>
          <a:custGeom>
            <a:avLst/>
            <a:gdLst/>
            <a:ahLst/>
            <a:cxnLst/>
            <a:rect l="l" t="t" r="r" b="b"/>
            <a:pathLst>
              <a:path w="10409566" h="3650192">
                <a:moveTo>
                  <a:pt x="0" y="0"/>
                </a:moveTo>
                <a:lnTo>
                  <a:pt x="10409566" y="0"/>
                </a:lnTo>
                <a:lnTo>
                  <a:pt x="10409566" y="3650192"/>
                </a:lnTo>
                <a:lnTo>
                  <a:pt x="0" y="3650192"/>
                </a:lnTo>
                <a:lnTo>
                  <a:pt x="0" y="0"/>
                </a:lnTo>
                <a:close/>
              </a:path>
            </a:pathLst>
          </a:custGeom>
          <a:blipFill>
            <a:blip r:embed="rId13"/>
            <a:stretch>
              <a:fillRect/>
            </a:stretch>
          </a:blipFill>
        </p:spPr>
      </p:sp>
      <p:sp>
        <p:nvSpPr>
          <p:cNvPr id="22" name="TextBox 22"/>
          <p:cNvSpPr txBox="1"/>
          <p:nvPr/>
        </p:nvSpPr>
        <p:spPr>
          <a:xfrm>
            <a:off x="398454" y="4049559"/>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Crop Recommendation System</a:t>
            </a:r>
          </a:p>
        </p:txBody>
      </p:sp>
      <p:sp>
        <p:nvSpPr>
          <p:cNvPr id="23" name="TextBox 23"/>
          <p:cNvSpPr txBox="1"/>
          <p:nvPr/>
        </p:nvSpPr>
        <p:spPr>
          <a:xfrm>
            <a:off x="292215" y="5593600"/>
            <a:ext cx="4336433" cy="937905"/>
          </a:xfrm>
          <a:prstGeom prst="rect">
            <a:avLst/>
          </a:prstGeom>
        </p:spPr>
        <p:txBody>
          <a:bodyPr lIns="0" tIns="0" rIns="0" bIns="0" rtlCol="0" anchor="t">
            <a:spAutoFit/>
          </a:bodyPr>
          <a:lstStyle/>
          <a:p>
            <a:pPr>
              <a:lnSpc>
                <a:spcPts val="3847"/>
              </a:lnSpc>
            </a:pPr>
            <a:r>
              <a:rPr lang="en-US" sz="2747">
                <a:solidFill>
                  <a:srgbClr val="314C38"/>
                </a:solidFill>
                <a:latin typeface="Canva Sans"/>
              </a:rPr>
              <a:t>Plant cure Recommendation System</a:t>
            </a:r>
          </a:p>
        </p:txBody>
      </p:sp>
      <p:sp>
        <p:nvSpPr>
          <p:cNvPr id="24" name="TextBox 24"/>
          <p:cNvSpPr txBox="1"/>
          <p:nvPr/>
        </p:nvSpPr>
        <p:spPr>
          <a:xfrm>
            <a:off x="398454" y="7294084"/>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Online Marketplace for Agricultural Products</a:t>
            </a:r>
          </a:p>
        </p:txBody>
      </p:sp>
      <p:sp>
        <p:nvSpPr>
          <p:cNvPr id="25" name="TextBox 25"/>
          <p:cNvSpPr txBox="1"/>
          <p:nvPr/>
        </p:nvSpPr>
        <p:spPr>
          <a:xfrm>
            <a:off x="10561270" y="1161700"/>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System Design</a:t>
            </a:r>
          </a:p>
        </p:txBody>
      </p:sp>
      <p:sp>
        <p:nvSpPr>
          <p:cNvPr id="26" name="TextBox 26"/>
          <p:cNvSpPr txBox="1"/>
          <p:nvPr/>
        </p:nvSpPr>
        <p:spPr>
          <a:xfrm>
            <a:off x="11257841" y="3103384"/>
            <a:ext cx="7030159" cy="479466"/>
          </a:xfrm>
          <a:prstGeom prst="rect">
            <a:avLst/>
          </a:prstGeom>
        </p:spPr>
        <p:txBody>
          <a:bodyPr lIns="0" tIns="0" rIns="0" bIns="0" rtlCol="0" anchor="t">
            <a:spAutoFit/>
          </a:bodyPr>
          <a:lstStyle/>
          <a:p>
            <a:pPr algn="ctr">
              <a:lnSpc>
                <a:spcPts val="3913"/>
              </a:lnSpc>
            </a:pPr>
            <a:r>
              <a:rPr lang="en-US" sz="2795">
                <a:solidFill>
                  <a:srgbClr val="FFFFFF"/>
                </a:solidFill>
                <a:latin typeface="Canva Sans"/>
              </a:rPr>
              <a:t>Flow of Cure Recommendation System</a:t>
            </a:r>
          </a:p>
        </p:txBody>
      </p:sp>
      <p:sp>
        <p:nvSpPr>
          <p:cNvPr id="27" name="TextBox 27"/>
          <p:cNvSpPr txBox="1"/>
          <p:nvPr/>
        </p:nvSpPr>
        <p:spPr>
          <a:xfrm>
            <a:off x="6949597" y="4281486"/>
            <a:ext cx="3125905" cy="700774"/>
          </a:xfrm>
          <a:prstGeom prst="rect">
            <a:avLst/>
          </a:prstGeom>
        </p:spPr>
        <p:txBody>
          <a:bodyPr lIns="0" tIns="0" rIns="0" bIns="0" rtlCol="0" anchor="t">
            <a:spAutoFit/>
          </a:bodyPr>
          <a:lstStyle/>
          <a:p>
            <a:pPr algn="ctr">
              <a:lnSpc>
                <a:spcPts val="2849"/>
              </a:lnSpc>
            </a:pPr>
            <a:r>
              <a:rPr lang="en-US" sz="2035" dirty="0">
                <a:solidFill>
                  <a:schemeClr val="bg1"/>
                </a:solidFill>
                <a:latin typeface="Canva Sans"/>
              </a:rPr>
              <a:t>Take N, P, K and crop name as input from user</a:t>
            </a:r>
          </a:p>
        </p:txBody>
      </p:sp>
      <p:sp>
        <p:nvSpPr>
          <p:cNvPr id="28" name="TextBox 28"/>
          <p:cNvSpPr txBox="1"/>
          <p:nvPr/>
        </p:nvSpPr>
        <p:spPr>
          <a:xfrm>
            <a:off x="7444343" y="5818057"/>
            <a:ext cx="3493618" cy="467629"/>
          </a:xfrm>
          <a:prstGeom prst="rect">
            <a:avLst/>
          </a:prstGeom>
        </p:spPr>
        <p:txBody>
          <a:bodyPr wrap="square" lIns="0" tIns="0" rIns="0" bIns="0" rtlCol="0" anchor="t">
            <a:spAutoFit/>
          </a:bodyPr>
          <a:lstStyle/>
          <a:p>
            <a:pPr algn="ctr">
              <a:lnSpc>
                <a:spcPts val="3913"/>
              </a:lnSpc>
            </a:pPr>
            <a:r>
              <a:rPr lang="en-US" sz="2795" dirty="0">
                <a:solidFill>
                  <a:srgbClr val="FFFFFF"/>
                </a:solidFill>
                <a:latin typeface="Canva Sans"/>
              </a:rPr>
              <a:t>Sample dictionary</a:t>
            </a:r>
          </a:p>
        </p:txBody>
      </p:sp>
      <p:cxnSp>
        <p:nvCxnSpPr>
          <p:cNvPr id="30" name="Straight Arrow Connector 29">
            <a:extLst>
              <a:ext uri="{FF2B5EF4-FFF2-40B4-BE49-F238E27FC236}">
                <a16:creationId xmlns:a16="http://schemas.microsoft.com/office/drawing/2014/main" id="{215A3CB8-F7E3-F850-1146-0773F7D82A73}"/>
              </a:ext>
            </a:extLst>
          </p:cNvPr>
          <p:cNvCxnSpPr/>
          <p:nvPr/>
        </p:nvCxnSpPr>
        <p:spPr>
          <a:xfrm>
            <a:off x="10075502" y="4610100"/>
            <a:ext cx="862459"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1" name="Straight Arrow Connector 30">
            <a:extLst>
              <a:ext uri="{FF2B5EF4-FFF2-40B4-BE49-F238E27FC236}">
                <a16:creationId xmlns:a16="http://schemas.microsoft.com/office/drawing/2014/main" id="{EA2DE399-B390-7ABE-BCCD-D409F23694DC}"/>
              </a:ext>
            </a:extLst>
          </p:cNvPr>
          <p:cNvCxnSpPr/>
          <p:nvPr/>
        </p:nvCxnSpPr>
        <p:spPr>
          <a:xfrm>
            <a:off x="13995719" y="4610100"/>
            <a:ext cx="862459"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sp>
        <p:nvSpPr>
          <p:cNvPr id="3" name="Freeform 3"/>
          <p:cNvSpPr/>
          <p:nvPr/>
        </p:nvSpPr>
        <p:spPr>
          <a:xfrm rot="-10800000">
            <a:off x="1831635" y="9258300"/>
            <a:ext cx="2776558" cy="1388279"/>
          </a:xfrm>
          <a:custGeom>
            <a:avLst/>
            <a:gdLst/>
            <a:ahLst/>
            <a:cxnLst/>
            <a:rect l="l" t="t" r="r" b="b"/>
            <a:pathLst>
              <a:path w="2776558" h="1388279">
                <a:moveTo>
                  <a:pt x="0" y="0"/>
                </a:moveTo>
                <a:lnTo>
                  <a:pt x="2776558" y="0"/>
                </a:lnTo>
                <a:lnTo>
                  <a:pt x="2776558" y="1388279"/>
                </a:lnTo>
                <a:lnTo>
                  <a:pt x="0" y="13882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2154559" y="648083"/>
            <a:ext cx="494567" cy="494567"/>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6" name="Group 6"/>
          <p:cNvGrpSpPr/>
          <p:nvPr/>
        </p:nvGrpSpPr>
        <p:grpSpPr>
          <a:xfrm>
            <a:off x="12500914" y="648083"/>
            <a:ext cx="494567" cy="494567"/>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8" name="Group 8"/>
          <p:cNvGrpSpPr/>
          <p:nvPr/>
        </p:nvGrpSpPr>
        <p:grpSpPr>
          <a:xfrm>
            <a:off x="12847269" y="648083"/>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0" name="Freeform 10"/>
          <p:cNvSpPr/>
          <p:nvPr/>
        </p:nvSpPr>
        <p:spPr>
          <a:xfrm>
            <a:off x="-5253349" y="3559092"/>
            <a:ext cx="10655977" cy="4979247"/>
          </a:xfrm>
          <a:custGeom>
            <a:avLst/>
            <a:gdLst/>
            <a:ahLst/>
            <a:cxnLst/>
            <a:rect l="l" t="t" r="r" b="b"/>
            <a:pathLst>
              <a:path w="10655977" h="4979247">
                <a:moveTo>
                  <a:pt x="0" y="0"/>
                </a:moveTo>
                <a:lnTo>
                  <a:pt x="10655977" y="0"/>
                </a:lnTo>
                <a:lnTo>
                  <a:pt x="10655977" y="4979247"/>
                </a:lnTo>
                <a:lnTo>
                  <a:pt x="0" y="497924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Freeform 11"/>
          <p:cNvSpPr/>
          <p:nvPr/>
        </p:nvSpPr>
        <p:spPr>
          <a:xfrm>
            <a:off x="887656" y="648083"/>
            <a:ext cx="1887959" cy="1788793"/>
          </a:xfrm>
          <a:custGeom>
            <a:avLst/>
            <a:gdLst/>
            <a:ahLst/>
            <a:cxnLst/>
            <a:rect l="l" t="t" r="r" b="b"/>
            <a:pathLst>
              <a:path w="1887959" h="1788793">
                <a:moveTo>
                  <a:pt x="0" y="0"/>
                </a:moveTo>
                <a:lnTo>
                  <a:pt x="1887958" y="0"/>
                </a:lnTo>
                <a:lnTo>
                  <a:pt x="1887958" y="1788793"/>
                </a:lnTo>
                <a:lnTo>
                  <a:pt x="0" y="178879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TextBox 12"/>
          <p:cNvSpPr txBox="1"/>
          <p:nvPr/>
        </p:nvSpPr>
        <p:spPr>
          <a:xfrm>
            <a:off x="74639" y="7225131"/>
            <a:ext cx="4692670" cy="1020566"/>
          </a:xfrm>
          <a:prstGeom prst="rect">
            <a:avLst/>
          </a:prstGeom>
        </p:spPr>
        <p:txBody>
          <a:bodyPr lIns="0" tIns="0" rIns="0" bIns="0" rtlCol="0" anchor="t">
            <a:spAutoFit/>
          </a:bodyPr>
          <a:lstStyle/>
          <a:p>
            <a:pPr>
              <a:lnSpc>
                <a:spcPts val="4163"/>
              </a:lnSpc>
            </a:pPr>
            <a:r>
              <a:rPr lang="en-US" sz="2973">
                <a:solidFill>
                  <a:srgbClr val="314C38"/>
                </a:solidFill>
                <a:latin typeface="Canva Sans"/>
              </a:rPr>
              <a:t>Online Marketplace for Agricultural Products</a:t>
            </a:r>
          </a:p>
        </p:txBody>
      </p:sp>
      <p:sp>
        <p:nvSpPr>
          <p:cNvPr id="13" name="Freeform 13"/>
          <p:cNvSpPr/>
          <p:nvPr/>
        </p:nvSpPr>
        <p:spPr>
          <a:xfrm>
            <a:off x="4119921" y="5589683"/>
            <a:ext cx="916917" cy="918065"/>
          </a:xfrm>
          <a:custGeom>
            <a:avLst/>
            <a:gdLst/>
            <a:ahLst/>
            <a:cxnLst/>
            <a:rect l="l" t="t" r="r" b="b"/>
            <a:pathLst>
              <a:path w="916917" h="918065">
                <a:moveTo>
                  <a:pt x="0" y="0"/>
                </a:moveTo>
                <a:lnTo>
                  <a:pt x="916917" y="0"/>
                </a:lnTo>
                <a:lnTo>
                  <a:pt x="916917" y="918065"/>
                </a:lnTo>
                <a:lnTo>
                  <a:pt x="0" y="918065"/>
                </a:lnTo>
                <a:lnTo>
                  <a:pt x="0" y="0"/>
                </a:lnTo>
                <a:close/>
              </a:path>
            </a:pathLst>
          </a:custGeom>
          <a:blipFill>
            <a:blip r:embed="rId9">
              <a:alphaModFix amt="50000"/>
            </a:blip>
            <a:stretch>
              <a:fillRect/>
            </a:stretch>
          </a:blipFill>
        </p:spPr>
      </p:sp>
      <p:sp>
        <p:nvSpPr>
          <p:cNvPr id="14" name="Freeform 14"/>
          <p:cNvSpPr/>
          <p:nvPr/>
        </p:nvSpPr>
        <p:spPr>
          <a:xfrm>
            <a:off x="4119921" y="3818084"/>
            <a:ext cx="952756" cy="974539"/>
          </a:xfrm>
          <a:custGeom>
            <a:avLst/>
            <a:gdLst/>
            <a:ahLst/>
            <a:cxnLst/>
            <a:rect l="l" t="t" r="r" b="b"/>
            <a:pathLst>
              <a:path w="952756" h="974539">
                <a:moveTo>
                  <a:pt x="0" y="0"/>
                </a:moveTo>
                <a:lnTo>
                  <a:pt x="952756" y="0"/>
                </a:lnTo>
                <a:lnTo>
                  <a:pt x="952756" y="974539"/>
                </a:lnTo>
                <a:lnTo>
                  <a:pt x="0" y="974539"/>
                </a:lnTo>
                <a:lnTo>
                  <a:pt x="0" y="0"/>
                </a:lnTo>
                <a:close/>
              </a:path>
            </a:pathLst>
          </a:custGeom>
          <a:blipFill>
            <a:blip r:embed="rId10">
              <a:alphaModFix amt="50000"/>
              <a:extLst>
                <a:ext uri="{96DAC541-7B7A-43D3-8B79-37D633B846F1}">
                  <asvg:svgBlip xmlns:asvg="http://schemas.microsoft.com/office/drawing/2016/SVG/main" r:embed="rId11"/>
                </a:ext>
              </a:extLst>
            </a:blip>
            <a:stretch>
              <a:fillRect/>
            </a:stretch>
          </a:blipFill>
        </p:spPr>
      </p:sp>
      <p:sp>
        <p:nvSpPr>
          <p:cNvPr id="15" name="Freeform 15"/>
          <p:cNvSpPr/>
          <p:nvPr/>
        </p:nvSpPr>
        <p:spPr>
          <a:xfrm flipH="1">
            <a:off x="4289517" y="6989639"/>
            <a:ext cx="1566321" cy="1548700"/>
          </a:xfrm>
          <a:custGeom>
            <a:avLst/>
            <a:gdLst/>
            <a:ahLst/>
            <a:cxnLst/>
            <a:rect l="l" t="t" r="r" b="b"/>
            <a:pathLst>
              <a:path w="1566321" h="1548700">
                <a:moveTo>
                  <a:pt x="1566321" y="0"/>
                </a:moveTo>
                <a:lnTo>
                  <a:pt x="0" y="0"/>
                </a:lnTo>
                <a:lnTo>
                  <a:pt x="0" y="1548700"/>
                </a:lnTo>
                <a:lnTo>
                  <a:pt x="1566321" y="1548700"/>
                </a:lnTo>
                <a:lnTo>
                  <a:pt x="1566321" y="0"/>
                </a:lnTo>
                <a:close/>
              </a:path>
            </a:pathLst>
          </a:custGeom>
          <a:blipFill>
            <a:blip r:embed="rId12"/>
            <a:stretch>
              <a:fillRect/>
            </a:stretch>
          </a:blipFill>
        </p:spPr>
      </p:sp>
      <p:grpSp>
        <p:nvGrpSpPr>
          <p:cNvPr id="16" name="Group 16"/>
          <p:cNvGrpSpPr/>
          <p:nvPr/>
        </p:nvGrpSpPr>
        <p:grpSpPr>
          <a:xfrm>
            <a:off x="6500820" y="2772791"/>
            <a:ext cx="12693319" cy="8133426"/>
            <a:chOff x="0" y="0"/>
            <a:chExt cx="2289201" cy="1466838"/>
          </a:xfrm>
        </p:grpSpPr>
        <p:sp>
          <p:nvSpPr>
            <p:cNvPr id="17" name="Freeform 17"/>
            <p:cNvSpPr/>
            <p:nvPr/>
          </p:nvSpPr>
          <p:spPr>
            <a:xfrm>
              <a:off x="0" y="0"/>
              <a:ext cx="2289201" cy="1466839"/>
            </a:xfrm>
            <a:custGeom>
              <a:avLst/>
              <a:gdLst/>
              <a:ahLst/>
              <a:cxnLst/>
              <a:rect l="l" t="t" r="r" b="b"/>
              <a:pathLst>
                <a:path w="2289201" h="1466839">
                  <a:moveTo>
                    <a:pt x="2164741" y="1466838"/>
                  </a:moveTo>
                  <a:lnTo>
                    <a:pt x="124460" y="1466838"/>
                  </a:lnTo>
                  <a:cubicBezTo>
                    <a:pt x="55880" y="1466838"/>
                    <a:pt x="0" y="1410958"/>
                    <a:pt x="0" y="1342378"/>
                  </a:cubicBezTo>
                  <a:lnTo>
                    <a:pt x="0" y="124460"/>
                  </a:lnTo>
                  <a:cubicBezTo>
                    <a:pt x="0" y="55880"/>
                    <a:pt x="55880" y="0"/>
                    <a:pt x="124460" y="0"/>
                  </a:cubicBezTo>
                  <a:lnTo>
                    <a:pt x="2164741" y="0"/>
                  </a:lnTo>
                  <a:cubicBezTo>
                    <a:pt x="2233321" y="0"/>
                    <a:pt x="2289201" y="55880"/>
                    <a:pt x="2289201" y="124460"/>
                  </a:cubicBezTo>
                  <a:lnTo>
                    <a:pt x="2289201" y="1342379"/>
                  </a:lnTo>
                  <a:cubicBezTo>
                    <a:pt x="2289201" y="1410958"/>
                    <a:pt x="2233321" y="1466839"/>
                    <a:pt x="2164741" y="1466839"/>
                  </a:cubicBezTo>
                  <a:close/>
                </a:path>
              </a:pathLst>
            </a:custGeom>
            <a:solidFill>
              <a:srgbClr val="4C8F36">
                <a:alpha val="55686"/>
              </a:srgbClr>
            </a:solidFill>
          </p:spPr>
        </p:sp>
      </p:grpSp>
      <p:sp>
        <p:nvSpPr>
          <p:cNvPr id="18" name="Freeform 18"/>
          <p:cNvSpPr/>
          <p:nvPr/>
        </p:nvSpPr>
        <p:spPr>
          <a:xfrm>
            <a:off x="8401928" y="5637880"/>
            <a:ext cx="385438" cy="821671"/>
          </a:xfrm>
          <a:custGeom>
            <a:avLst/>
            <a:gdLst/>
            <a:ahLst/>
            <a:cxnLst/>
            <a:rect l="l" t="t" r="r" b="b"/>
            <a:pathLst>
              <a:path w="385438" h="821671">
                <a:moveTo>
                  <a:pt x="0" y="0"/>
                </a:moveTo>
                <a:lnTo>
                  <a:pt x="385438" y="0"/>
                </a:lnTo>
                <a:lnTo>
                  <a:pt x="385438" y="821671"/>
                </a:lnTo>
                <a:lnTo>
                  <a:pt x="0" y="821671"/>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19" name="Freeform 19"/>
          <p:cNvSpPr/>
          <p:nvPr/>
        </p:nvSpPr>
        <p:spPr>
          <a:xfrm>
            <a:off x="9329321" y="5695418"/>
            <a:ext cx="651111" cy="717658"/>
          </a:xfrm>
          <a:custGeom>
            <a:avLst/>
            <a:gdLst/>
            <a:ahLst/>
            <a:cxnLst/>
            <a:rect l="l" t="t" r="r" b="b"/>
            <a:pathLst>
              <a:path w="651111" h="717658">
                <a:moveTo>
                  <a:pt x="0" y="0"/>
                </a:moveTo>
                <a:lnTo>
                  <a:pt x="651112" y="0"/>
                </a:lnTo>
                <a:lnTo>
                  <a:pt x="651112" y="717658"/>
                </a:lnTo>
                <a:lnTo>
                  <a:pt x="0" y="717658"/>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sp>
      <p:sp>
        <p:nvSpPr>
          <p:cNvPr id="20" name="Freeform 20"/>
          <p:cNvSpPr/>
          <p:nvPr/>
        </p:nvSpPr>
        <p:spPr>
          <a:xfrm>
            <a:off x="10337310" y="5672276"/>
            <a:ext cx="813524" cy="752879"/>
          </a:xfrm>
          <a:custGeom>
            <a:avLst/>
            <a:gdLst/>
            <a:ahLst/>
            <a:cxnLst/>
            <a:rect l="l" t="t" r="r" b="b"/>
            <a:pathLst>
              <a:path w="813524" h="752879">
                <a:moveTo>
                  <a:pt x="0" y="0"/>
                </a:moveTo>
                <a:lnTo>
                  <a:pt x="813523" y="0"/>
                </a:lnTo>
                <a:lnTo>
                  <a:pt x="813523" y="752879"/>
                </a:lnTo>
                <a:lnTo>
                  <a:pt x="0" y="752879"/>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sp>
      <p:sp>
        <p:nvSpPr>
          <p:cNvPr id="21" name="Freeform 21"/>
          <p:cNvSpPr/>
          <p:nvPr/>
        </p:nvSpPr>
        <p:spPr>
          <a:xfrm>
            <a:off x="8999224" y="6507748"/>
            <a:ext cx="1311307" cy="367166"/>
          </a:xfrm>
          <a:custGeom>
            <a:avLst/>
            <a:gdLst/>
            <a:ahLst/>
            <a:cxnLst/>
            <a:rect l="l" t="t" r="r" b="b"/>
            <a:pathLst>
              <a:path w="1311307" h="367166">
                <a:moveTo>
                  <a:pt x="0" y="0"/>
                </a:moveTo>
                <a:lnTo>
                  <a:pt x="1311306" y="0"/>
                </a:lnTo>
                <a:lnTo>
                  <a:pt x="1311306" y="367166"/>
                </a:lnTo>
                <a:lnTo>
                  <a:pt x="0" y="367166"/>
                </a:lnTo>
                <a:lnTo>
                  <a:pt x="0" y="0"/>
                </a:lnTo>
                <a:close/>
              </a:path>
            </a:pathLst>
          </a:custGeom>
          <a:blipFill>
            <a:blip r:embed="rId19">
              <a:extLst>
                <a:ext uri="{96DAC541-7B7A-43D3-8B79-37D633B846F1}">
                  <asvg:svgBlip xmlns:asvg="http://schemas.microsoft.com/office/drawing/2016/SVG/main" r:embed="rId20"/>
                </a:ext>
              </a:extLst>
            </a:blip>
            <a:stretch>
              <a:fillRect/>
            </a:stretch>
          </a:blipFill>
        </p:spPr>
      </p:sp>
      <p:sp>
        <p:nvSpPr>
          <p:cNvPr id="22" name="Freeform 22"/>
          <p:cNvSpPr/>
          <p:nvPr/>
        </p:nvSpPr>
        <p:spPr>
          <a:xfrm>
            <a:off x="14994210" y="5120448"/>
            <a:ext cx="1570883" cy="1570883"/>
          </a:xfrm>
          <a:custGeom>
            <a:avLst/>
            <a:gdLst/>
            <a:ahLst/>
            <a:cxnLst/>
            <a:rect l="l" t="t" r="r" b="b"/>
            <a:pathLst>
              <a:path w="1570883" h="1570883">
                <a:moveTo>
                  <a:pt x="0" y="0"/>
                </a:moveTo>
                <a:lnTo>
                  <a:pt x="1570883" y="0"/>
                </a:lnTo>
                <a:lnTo>
                  <a:pt x="1570883" y="1570883"/>
                </a:lnTo>
                <a:lnTo>
                  <a:pt x="0" y="1570883"/>
                </a:lnTo>
                <a:lnTo>
                  <a:pt x="0" y="0"/>
                </a:lnTo>
                <a:close/>
              </a:path>
            </a:pathLst>
          </a:custGeom>
          <a:blipFill>
            <a:blip r:embed="rId21">
              <a:extLst>
                <a:ext uri="{96DAC541-7B7A-43D3-8B79-37D633B846F1}">
                  <asvg:svgBlip xmlns:asvg="http://schemas.microsoft.com/office/drawing/2016/SVG/main" r:embed="rId22"/>
                </a:ext>
              </a:extLst>
            </a:blip>
            <a:stretch>
              <a:fillRect/>
            </a:stretch>
          </a:blipFill>
        </p:spPr>
      </p:sp>
      <p:sp>
        <p:nvSpPr>
          <p:cNvPr id="23" name="Freeform 23"/>
          <p:cNvSpPr/>
          <p:nvPr/>
        </p:nvSpPr>
        <p:spPr>
          <a:xfrm>
            <a:off x="15207263" y="7894622"/>
            <a:ext cx="1876804" cy="1839268"/>
          </a:xfrm>
          <a:custGeom>
            <a:avLst/>
            <a:gdLst/>
            <a:ahLst/>
            <a:cxnLst/>
            <a:rect l="l" t="t" r="r" b="b"/>
            <a:pathLst>
              <a:path w="1876804" h="1839268">
                <a:moveTo>
                  <a:pt x="0" y="0"/>
                </a:moveTo>
                <a:lnTo>
                  <a:pt x="1876803" y="0"/>
                </a:lnTo>
                <a:lnTo>
                  <a:pt x="1876803" y="1839268"/>
                </a:lnTo>
                <a:lnTo>
                  <a:pt x="0" y="1839268"/>
                </a:lnTo>
                <a:lnTo>
                  <a:pt x="0" y="0"/>
                </a:lnTo>
                <a:close/>
              </a:path>
            </a:pathLst>
          </a:custGeom>
          <a:blipFill>
            <a:blip r:embed="rId23">
              <a:extLst>
                <a:ext uri="{96DAC541-7B7A-43D3-8B79-37D633B846F1}">
                  <asvg:svgBlip xmlns:asvg="http://schemas.microsoft.com/office/drawing/2016/SVG/main" r:embed="rId24"/>
                </a:ext>
              </a:extLst>
            </a:blip>
            <a:stretch>
              <a:fillRect/>
            </a:stretch>
          </a:blipFill>
        </p:spPr>
      </p:sp>
      <p:sp>
        <p:nvSpPr>
          <p:cNvPr id="24" name="Freeform 24"/>
          <p:cNvSpPr/>
          <p:nvPr/>
        </p:nvSpPr>
        <p:spPr>
          <a:xfrm>
            <a:off x="8955974" y="7894622"/>
            <a:ext cx="1903472" cy="1791643"/>
          </a:xfrm>
          <a:custGeom>
            <a:avLst/>
            <a:gdLst/>
            <a:ahLst/>
            <a:cxnLst/>
            <a:rect l="l" t="t" r="r" b="b"/>
            <a:pathLst>
              <a:path w="1903472" h="1791643">
                <a:moveTo>
                  <a:pt x="0" y="0"/>
                </a:moveTo>
                <a:lnTo>
                  <a:pt x="1903472" y="0"/>
                </a:lnTo>
                <a:lnTo>
                  <a:pt x="1903472" y="1791643"/>
                </a:lnTo>
                <a:lnTo>
                  <a:pt x="0" y="1791643"/>
                </a:lnTo>
                <a:lnTo>
                  <a:pt x="0" y="0"/>
                </a:lnTo>
                <a:close/>
              </a:path>
            </a:pathLst>
          </a:custGeom>
          <a:blipFill>
            <a:blip r:embed="rId25">
              <a:extLst>
                <a:ext uri="{96DAC541-7B7A-43D3-8B79-37D633B846F1}">
                  <asvg:svgBlip xmlns:asvg="http://schemas.microsoft.com/office/drawing/2016/SVG/main" r:embed="rId26"/>
                </a:ext>
              </a:extLst>
            </a:blip>
            <a:stretch>
              <a:fillRect/>
            </a:stretch>
          </a:blipFill>
        </p:spPr>
      </p:sp>
      <p:sp>
        <p:nvSpPr>
          <p:cNvPr id="25" name="TextBox 25"/>
          <p:cNvSpPr txBox="1"/>
          <p:nvPr/>
        </p:nvSpPr>
        <p:spPr>
          <a:xfrm>
            <a:off x="321923" y="4025801"/>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Crop Recommendation System</a:t>
            </a:r>
          </a:p>
        </p:txBody>
      </p:sp>
      <p:sp>
        <p:nvSpPr>
          <p:cNvPr id="26" name="TextBox 26"/>
          <p:cNvSpPr txBox="1"/>
          <p:nvPr/>
        </p:nvSpPr>
        <p:spPr>
          <a:xfrm>
            <a:off x="321923" y="5646255"/>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Plant cure Recommendation System</a:t>
            </a:r>
          </a:p>
        </p:txBody>
      </p:sp>
      <p:sp>
        <p:nvSpPr>
          <p:cNvPr id="27" name="TextBox 27"/>
          <p:cNvSpPr txBox="1"/>
          <p:nvPr/>
        </p:nvSpPr>
        <p:spPr>
          <a:xfrm>
            <a:off x="10561270" y="1161700"/>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System Design</a:t>
            </a:r>
          </a:p>
        </p:txBody>
      </p:sp>
      <p:sp>
        <p:nvSpPr>
          <p:cNvPr id="28" name="TextBox 28"/>
          <p:cNvSpPr txBox="1"/>
          <p:nvPr/>
        </p:nvSpPr>
        <p:spPr>
          <a:xfrm>
            <a:off x="8332432" y="4730211"/>
            <a:ext cx="3150555" cy="650442"/>
          </a:xfrm>
          <a:prstGeom prst="rect">
            <a:avLst/>
          </a:prstGeom>
        </p:spPr>
        <p:txBody>
          <a:bodyPr lIns="0" tIns="0" rIns="0" bIns="0" rtlCol="0" anchor="t">
            <a:spAutoFit/>
          </a:bodyPr>
          <a:lstStyle/>
          <a:p>
            <a:pPr algn="just">
              <a:lnSpc>
                <a:spcPts val="2679"/>
              </a:lnSpc>
              <a:spcBef>
                <a:spcPct val="0"/>
              </a:spcBef>
            </a:pPr>
            <a:r>
              <a:rPr lang="en-US" sz="1914">
                <a:solidFill>
                  <a:srgbClr val="FFFFFF"/>
                </a:solidFill>
                <a:latin typeface="Source Sans Pro"/>
              </a:rPr>
              <a:t>Build with MERN Stack technology</a:t>
            </a:r>
          </a:p>
        </p:txBody>
      </p:sp>
      <p:sp>
        <p:nvSpPr>
          <p:cNvPr id="29" name="TextBox 29"/>
          <p:cNvSpPr txBox="1"/>
          <p:nvPr/>
        </p:nvSpPr>
        <p:spPr>
          <a:xfrm>
            <a:off x="7235558" y="4524076"/>
            <a:ext cx="1096874" cy="739852"/>
          </a:xfrm>
          <a:prstGeom prst="rect">
            <a:avLst/>
          </a:prstGeom>
        </p:spPr>
        <p:txBody>
          <a:bodyPr lIns="0" tIns="0" rIns="0" bIns="0" rtlCol="0" anchor="t">
            <a:spAutoFit/>
          </a:bodyPr>
          <a:lstStyle/>
          <a:p>
            <a:pPr>
              <a:lnSpc>
                <a:spcPts val="6029"/>
              </a:lnSpc>
              <a:spcBef>
                <a:spcPct val="0"/>
              </a:spcBef>
            </a:pPr>
            <a:r>
              <a:rPr lang="en-US" sz="4307">
                <a:solidFill>
                  <a:srgbClr val="62A64C"/>
                </a:solidFill>
                <a:latin typeface="Source Sans Pro Bold"/>
              </a:rPr>
              <a:t>01.</a:t>
            </a:r>
          </a:p>
        </p:txBody>
      </p:sp>
      <p:sp>
        <p:nvSpPr>
          <p:cNvPr id="30" name="TextBox 30"/>
          <p:cNvSpPr txBox="1"/>
          <p:nvPr/>
        </p:nvSpPr>
        <p:spPr>
          <a:xfrm>
            <a:off x="7235558" y="7049212"/>
            <a:ext cx="1096874" cy="739852"/>
          </a:xfrm>
          <a:prstGeom prst="rect">
            <a:avLst/>
          </a:prstGeom>
        </p:spPr>
        <p:txBody>
          <a:bodyPr lIns="0" tIns="0" rIns="0" bIns="0" rtlCol="0" anchor="t">
            <a:spAutoFit/>
          </a:bodyPr>
          <a:lstStyle/>
          <a:p>
            <a:pPr>
              <a:lnSpc>
                <a:spcPts val="6029"/>
              </a:lnSpc>
              <a:spcBef>
                <a:spcPct val="0"/>
              </a:spcBef>
            </a:pPr>
            <a:r>
              <a:rPr lang="en-US" sz="4307">
                <a:solidFill>
                  <a:srgbClr val="62A64C"/>
                </a:solidFill>
                <a:latin typeface="Source Sans Pro Bold"/>
              </a:rPr>
              <a:t>03.</a:t>
            </a:r>
          </a:p>
        </p:txBody>
      </p:sp>
      <p:sp>
        <p:nvSpPr>
          <p:cNvPr id="31" name="TextBox 31"/>
          <p:cNvSpPr txBox="1"/>
          <p:nvPr/>
        </p:nvSpPr>
        <p:spPr>
          <a:xfrm>
            <a:off x="14615715" y="4754523"/>
            <a:ext cx="3150555" cy="319960"/>
          </a:xfrm>
          <a:prstGeom prst="rect">
            <a:avLst/>
          </a:prstGeom>
        </p:spPr>
        <p:txBody>
          <a:bodyPr lIns="0" tIns="0" rIns="0" bIns="0" rtlCol="0" anchor="t">
            <a:spAutoFit/>
          </a:bodyPr>
          <a:lstStyle/>
          <a:p>
            <a:pPr algn="just">
              <a:lnSpc>
                <a:spcPts val="2679"/>
              </a:lnSpc>
              <a:spcBef>
                <a:spcPct val="0"/>
              </a:spcBef>
            </a:pPr>
            <a:r>
              <a:rPr lang="en-US" sz="1914">
                <a:solidFill>
                  <a:srgbClr val="FFFFFF"/>
                </a:solidFill>
                <a:latin typeface="Source Sans Pro"/>
              </a:rPr>
              <a:t>Followed MVC pattern</a:t>
            </a:r>
          </a:p>
        </p:txBody>
      </p:sp>
      <p:sp>
        <p:nvSpPr>
          <p:cNvPr id="32" name="TextBox 32"/>
          <p:cNvSpPr txBox="1"/>
          <p:nvPr/>
        </p:nvSpPr>
        <p:spPr>
          <a:xfrm>
            <a:off x="13354410" y="4524076"/>
            <a:ext cx="1096874" cy="739852"/>
          </a:xfrm>
          <a:prstGeom prst="rect">
            <a:avLst/>
          </a:prstGeom>
        </p:spPr>
        <p:txBody>
          <a:bodyPr lIns="0" tIns="0" rIns="0" bIns="0" rtlCol="0" anchor="t">
            <a:spAutoFit/>
          </a:bodyPr>
          <a:lstStyle/>
          <a:p>
            <a:pPr>
              <a:lnSpc>
                <a:spcPts val="6029"/>
              </a:lnSpc>
              <a:spcBef>
                <a:spcPct val="0"/>
              </a:spcBef>
            </a:pPr>
            <a:r>
              <a:rPr lang="en-US" sz="4307">
                <a:solidFill>
                  <a:srgbClr val="62A64C"/>
                </a:solidFill>
                <a:latin typeface="Source Sans Pro Bold"/>
              </a:rPr>
              <a:t>02.</a:t>
            </a:r>
          </a:p>
        </p:txBody>
      </p:sp>
      <p:sp>
        <p:nvSpPr>
          <p:cNvPr id="33" name="TextBox 33"/>
          <p:cNvSpPr txBox="1"/>
          <p:nvPr/>
        </p:nvSpPr>
        <p:spPr>
          <a:xfrm>
            <a:off x="14615715" y="7244181"/>
            <a:ext cx="3150555" cy="650442"/>
          </a:xfrm>
          <a:prstGeom prst="rect">
            <a:avLst/>
          </a:prstGeom>
        </p:spPr>
        <p:txBody>
          <a:bodyPr lIns="0" tIns="0" rIns="0" bIns="0" rtlCol="0" anchor="t">
            <a:spAutoFit/>
          </a:bodyPr>
          <a:lstStyle/>
          <a:p>
            <a:pPr algn="just">
              <a:lnSpc>
                <a:spcPts val="2679"/>
              </a:lnSpc>
              <a:spcBef>
                <a:spcPct val="0"/>
              </a:spcBef>
            </a:pPr>
            <a:r>
              <a:rPr lang="en-US" sz="1914">
                <a:solidFill>
                  <a:srgbClr val="FFFFFF"/>
                </a:solidFill>
                <a:latin typeface="Source Sans Pro"/>
              </a:rPr>
              <a:t>Powerful CMS for amazing user experience.</a:t>
            </a:r>
          </a:p>
        </p:txBody>
      </p:sp>
      <p:sp>
        <p:nvSpPr>
          <p:cNvPr id="34" name="TextBox 34"/>
          <p:cNvSpPr txBox="1"/>
          <p:nvPr/>
        </p:nvSpPr>
        <p:spPr>
          <a:xfrm>
            <a:off x="13354410" y="7049212"/>
            <a:ext cx="1096874" cy="739852"/>
          </a:xfrm>
          <a:prstGeom prst="rect">
            <a:avLst/>
          </a:prstGeom>
        </p:spPr>
        <p:txBody>
          <a:bodyPr lIns="0" tIns="0" rIns="0" bIns="0" rtlCol="0" anchor="t">
            <a:spAutoFit/>
          </a:bodyPr>
          <a:lstStyle/>
          <a:p>
            <a:pPr>
              <a:lnSpc>
                <a:spcPts val="6029"/>
              </a:lnSpc>
              <a:spcBef>
                <a:spcPct val="0"/>
              </a:spcBef>
            </a:pPr>
            <a:r>
              <a:rPr lang="en-US" sz="4307">
                <a:solidFill>
                  <a:srgbClr val="62A64C"/>
                </a:solidFill>
                <a:latin typeface="Source Sans Pro Bold"/>
              </a:rPr>
              <a:t>04.</a:t>
            </a:r>
          </a:p>
        </p:txBody>
      </p:sp>
      <p:sp>
        <p:nvSpPr>
          <p:cNvPr id="35" name="TextBox 35"/>
          <p:cNvSpPr txBox="1"/>
          <p:nvPr/>
        </p:nvSpPr>
        <p:spPr>
          <a:xfrm>
            <a:off x="8332432" y="7244181"/>
            <a:ext cx="3150555" cy="650442"/>
          </a:xfrm>
          <a:prstGeom prst="rect">
            <a:avLst/>
          </a:prstGeom>
        </p:spPr>
        <p:txBody>
          <a:bodyPr lIns="0" tIns="0" rIns="0" bIns="0" rtlCol="0" anchor="t">
            <a:spAutoFit/>
          </a:bodyPr>
          <a:lstStyle/>
          <a:p>
            <a:pPr algn="just">
              <a:lnSpc>
                <a:spcPts val="2679"/>
              </a:lnSpc>
              <a:spcBef>
                <a:spcPct val="0"/>
              </a:spcBef>
            </a:pPr>
            <a:r>
              <a:rPr lang="en-US" sz="1914">
                <a:solidFill>
                  <a:srgbClr val="FFFFFF"/>
                </a:solidFill>
                <a:latin typeface="Source Sans Pro"/>
              </a:rPr>
              <a:t>Seperation of concern was realized.</a:t>
            </a:r>
          </a:p>
        </p:txBody>
      </p:sp>
      <p:sp>
        <p:nvSpPr>
          <p:cNvPr id="36" name="TextBox 36"/>
          <p:cNvSpPr txBox="1"/>
          <p:nvPr/>
        </p:nvSpPr>
        <p:spPr>
          <a:xfrm>
            <a:off x="6382612" y="3393948"/>
            <a:ext cx="6959225" cy="669953"/>
          </a:xfrm>
          <a:prstGeom prst="rect">
            <a:avLst/>
          </a:prstGeom>
        </p:spPr>
        <p:txBody>
          <a:bodyPr lIns="0" tIns="0" rIns="0" bIns="0" rtlCol="0" anchor="t">
            <a:spAutoFit/>
          </a:bodyPr>
          <a:lstStyle/>
          <a:p>
            <a:pPr algn="ctr">
              <a:lnSpc>
                <a:spcPts val="5501"/>
              </a:lnSpc>
            </a:pPr>
            <a:r>
              <a:rPr lang="en-US" sz="3929">
                <a:solidFill>
                  <a:srgbClr val="FFFFFF"/>
                </a:solidFill>
                <a:latin typeface="Canva Sans"/>
              </a:rPr>
              <a:t>E-commerce system</a:t>
            </a: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E2C25"/>
        </a:solidFill>
        <a:effectLst/>
      </p:bgPr>
    </p:bg>
    <p:spTree>
      <p:nvGrpSpPr>
        <p:cNvPr id="1" name=""/>
        <p:cNvGrpSpPr/>
        <p:nvPr/>
      </p:nvGrpSpPr>
      <p:grpSpPr>
        <a:xfrm>
          <a:off x="0" y="0"/>
          <a:ext cx="0" cy="0"/>
          <a:chOff x="0" y="0"/>
          <a:chExt cx="0" cy="0"/>
        </a:xfrm>
      </p:grpSpPr>
      <p:sp>
        <p:nvSpPr>
          <p:cNvPr id="2" name="Freeform 2"/>
          <p:cNvSpPr/>
          <p:nvPr/>
        </p:nvSpPr>
        <p:spPr>
          <a:xfrm rot="5400000">
            <a:off x="17193074" y="8153849"/>
            <a:ext cx="1472602" cy="736301"/>
          </a:xfrm>
          <a:custGeom>
            <a:avLst/>
            <a:gdLst/>
            <a:ahLst/>
            <a:cxnLst/>
            <a:rect l="l" t="t" r="r" b="b"/>
            <a:pathLst>
              <a:path w="1472602" h="736301">
                <a:moveTo>
                  <a:pt x="0" y="0"/>
                </a:moveTo>
                <a:lnTo>
                  <a:pt x="1472601" y="0"/>
                </a:lnTo>
                <a:lnTo>
                  <a:pt x="1472601" y="736301"/>
                </a:lnTo>
                <a:lnTo>
                  <a:pt x="0" y="73630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5605443" y="2321107"/>
            <a:ext cx="7077114"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Limitation</a:t>
            </a:r>
          </a:p>
        </p:txBody>
      </p:sp>
      <p:grpSp>
        <p:nvGrpSpPr>
          <p:cNvPr id="4" name="Group 4"/>
          <p:cNvGrpSpPr/>
          <p:nvPr/>
        </p:nvGrpSpPr>
        <p:grpSpPr>
          <a:xfrm>
            <a:off x="8550361" y="1596874"/>
            <a:ext cx="494567" cy="494567"/>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6" name="Group 6"/>
          <p:cNvGrpSpPr/>
          <p:nvPr/>
        </p:nvGrpSpPr>
        <p:grpSpPr>
          <a:xfrm>
            <a:off x="8896716" y="1596874"/>
            <a:ext cx="494567" cy="494567"/>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8" name="Group 8"/>
          <p:cNvGrpSpPr/>
          <p:nvPr/>
        </p:nvGrpSpPr>
        <p:grpSpPr>
          <a:xfrm>
            <a:off x="9243071" y="1596874"/>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0" name="TextBox 10"/>
          <p:cNvSpPr txBox="1"/>
          <p:nvPr/>
        </p:nvSpPr>
        <p:spPr>
          <a:xfrm>
            <a:off x="4366608" y="4093830"/>
            <a:ext cx="3621763" cy="2261667"/>
          </a:xfrm>
          <a:prstGeom prst="rect">
            <a:avLst/>
          </a:prstGeom>
        </p:spPr>
        <p:txBody>
          <a:bodyPr lIns="0" tIns="0" rIns="0" bIns="0" rtlCol="0" anchor="t">
            <a:spAutoFit/>
          </a:bodyPr>
          <a:lstStyle/>
          <a:p>
            <a:pPr algn="just">
              <a:lnSpc>
                <a:spcPts val="3080"/>
              </a:lnSpc>
              <a:spcBef>
                <a:spcPct val="0"/>
              </a:spcBef>
            </a:pPr>
            <a:r>
              <a:rPr lang="en-US" sz="2200">
                <a:solidFill>
                  <a:srgbClr val="FFFFFF"/>
                </a:solidFill>
                <a:latin typeface="Source Sans Pro"/>
              </a:rPr>
              <a:t>Farmer have to manually input soil nutrients data and weather parameter. Sensors could have been implemented to take real time data from farm.</a:t>
            </a:r>
          </a:p>
        </p:txBody>
      </p:sp>
      <p:sp>
        <p:nvSpPr>
          <p:cNvPr id="11" name="TextBox 11"/>
          <p:cNvSpPr txBox="1"/>
          <p:nvPr/>
        </p:nvSpPr>
        <p:spPr>
          <a:xfrm>
            <a:off x="2916659" y="4036680"/>
            <a:ext cx="1260927" cy="847210"/>
          </a:xfrm>
          <a:prstGeom prst="rect">
            <a:avLst/>
          </a:prstGeom>
        </p:spPr>
        <p:txBody>
          <a:bodyPr lIns="0" tIns="0" rIns="0" bIns="0" rtlCol="0" anchor="t">
            <a:spAutoFit/>
          </a:bodyPr>
          <a:lstStyle/>
          <a:p>
            <a:pPr>
              <a:lnSpc>
                <a:spcPts val="6931"/>
              </a:lnSpc>
              <a:spcBef>
                <a:spcPct val="0"/>
              </a:spcBef>
            </a:pPr>
            <a:r>
              <a:rPr lang="en-US" sz="4951">
                <a:solidFill>
                  <a:srgbClr val="62A64C"/>
                </a:solidFill>
                <a:latin typeface="Source Sans Pro Bold"/>
              </a:rPr>
              <a:t>01.</a:t>
            </a:r>
          </a:p>
        </p:txBody>
      </p:sp>
      <p:grpSp>
        <p:nvGrpSpPr>
          <p:cNvPr id="12" name="Group 12"/>
          <p:cNvGrpSpPr/>
          <p:nvPr/>
        </p:nvGrpSpPr>
        <p:grpSpPr>
          <a:xfrm>
            <a:off x="530530" y="402008"/>
            <a:ext cx="2392174" cy="2392174"/>
            <a:chOff x="0" y="0"/>
            <a:chExt cx="6350000" cy="6350000"/>
          </a:xfrm>
        </p:grpSpPr>
        <p:sp>
          <p:nvSpPr>
            <p:cNvPr id="13" name="Freeform 1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89804"/>
              </a:srgbClr>
            </a:solidFill>
          </p:spPr>
        </p:sp>
      </p:grpSp>
      <p:sp>
        <p:nvSpPr>
          <p:cNvPr id="14" name="TextBox 14"/>
          <p:cNvSpPr txBox="1"/>
          <p:nvPr/>
        </p:nvSpPr>
        <p:spPr>
          <a:xfrm>
            <a:off x="4366608" y="6996633"/>
            <a:ext cx="3621763" cy="2261667"/>
          </a:xfrm>
          <a:prstGeom prst="rect">
            <a:avLst/>
          </a:prstGeom>
        </p:spPr>
        <p:txBody>
          <a:bodyPr lIns="0" tIns="0" rIns="0" bIns="0" rtlCol="0" anchor="t">
            <a:spAutoFit/>
          </a:bodyPr>
          <a:lstStyle/>
          <a:p>
            <a:pPr algn="just">
              <a:lnSpc>
                <a:spcPts val="3080"/>
              </a:lnSpc>
              <a:spcBef>
                <a:spcPct val="0"/>
              </a:spcBef>
            </a:pPr>
            <a:r>
              <a:rPr lang="en-US" sz="2200">
                <a:solidFill>
                  <a:srgbClr val="FFFFFF"/>
                </a:solidFill>
                <a:latin typeface="Source Sans Pro"/>
              </a:rPr>
              <a:t>Cure recommendations is only based on N, P, K high or low. Other parameters such as pH, micronutrients, climate, etc also should have been taken under consideration.</a:t>
            </a:r>
          </a:p>
        </p:txBody>
      </p:sp>
      <p:sp>
        <p:nvSpPr>
          <p:cNvPr id="15" name="TextBox 15"/>
          <p:cNvSpPr txBox="1"/>
          <p:nvPr/>
        </p:nvSpPr>
        <p:spPr>
          <a:xfrm>
            <a:off x="2916659" y="6939483"/>
            <a:ext cx="1260927" cy="847210"/>
          </a:xfrm>
          <a:prstGeom prst="rect">
            <a:avLst/>
          </a:prstGeom>
        </p:spPr>
        <p:txBody>
          <a:bodyPr lIns="0" tIns="0" rIns="0" bIns="0" rtlCol="0" anchor="t">
            <a:spAutoFit/>
          </a:bodyPr>
          <a:lstStyle/>
          <a:p>
            <a:pPr>
              <a:lnSpc>
                <a:spcPts val="6931"/>
              </a:lnSpc>
              <a:spcBef>
                <a:spcPct val="0"/>
              </a:spcBef>
            </a:pPr>
            <a:r>
              <a:rPr lang="en-US" sz="4951">
                <a:solidFill>
                  <a:srgbClr val="62A64C"/>
                </a:solidFill>
                <a:latin typeface="Source Sans Pro Bold"/>
              </a:rPr>
              <a:t>03.</a:t>
            </a:r>
          </a:p>
        </p:txBody>
      </p:sp>
      <p:grpSp>
        <p:nvGrpSpPr>
          <p:cNvPr id="16" name="Group 16"/>
          <p:cNvGrpSpPr/>
          <p:nvPr/>
        </p:nvGrpSpPr>
        <p:grpSpPr>
          <a:xfrm>
            <a:off x="9950668" y="4131930"/>
            <a:ext cx="5071713" cy="5126370"/>
            <a:chOff x="0" y="0"/>
            <a:chExt cx="6762284" cy="6835161"/>
          </a:xfrm>
        </p:grpSpPr>
        <p:sp>
          <p:nvSpPr>
            <p:cNvPr id="17" name="TextBox 17"/>
            <p:cNvSpPr txBox="1"/>
            <p:nvPr/>
          </p:nvSpPr>
          <p:spPr>
            <a:xfrm>
              <a:off x="1933266" y="-38100"/>
              <a:ext cx="4829018" cy="2496309"/>
            </a:xfrm>
            <a:prstGeom prst="rect">
              <a:avLst/>
            </a:prstGeom>
          </p:spPr>
          <p:txBody>
            <a:bodyPr lIns="0" tIns="0" rIns="0" bIns="0" rtlCol="0" anchor="t">
              <a:spAutoFit/>
            </a:bodyPr>
            <a:lstStyle/>
            <a:p>
              <a:pPr algn="just">
                <a:lnSpc>
                  <a:spcPts val="3080"/>
                </a:lnSpc>
                <a:spcBef>
                  <a:spcPct val="0"/>
                </a:spcBef>
              </a:pPr>
              <a:r>
                <a:rPr lang="en-US" sz="2200">
                  <a:solidFill>
                    <a:srgbClr val="FFFFFF"/>
                  </a:solidFill>
                  <a:latin typeface="Source Sans Pro"/>
                </a:rPr>
                <a:t>System can only predict 22 different crops. Model could have been trained in larger dataset in order to make more diverse prediction. </a:t>
              </a:r>
            </a:p>
          </p:txBody>
        </p:sp>
        <p:sp>
          <p:nvSpPr>
            <p:cNvPr id="18" name="TextBox 18"/>
            <p:cNvSpPr txBox="1"/>
            <p:nvPr/>
          </p:nvSpPr>
          <p:spPr>
            <a:xfrm>
              <a:off x="0" y="-95250"/>
              <a:ext cx="1681236" cy="1097864"/>
            </a:xfrm>
            <a:prstGeom prst="rect">
              <a:avLst/>
            </a:prstGeom>
          </p:spPr>
          <p:txBody>
            <a:bodyPr lIns="0" tIns="0" rIns="0" bIns="0" rtlCol="0" anchor="t">
              <a:spAutoFit/>
            </a:bodyPr>
            <a:lstStyle/>
            <a:p>
              <a:pPr>
                <a:lnSpc>
                  <a:spcPts val="6931"/>
                </a:lnSpc>
                <a:spcBef>
                  <a:spcPct val="0"/>
                </a:spcBef>
              </a:pPr>
              <a:r>
                <a:rPr lang="en-US" sz="4951">
                  <a:solidFill>
                    <a:srgbClr val="62A64C"/>
                  </a:solidFill>
                  <a:latin typeface="Source Sans Pro Bold"/>
                </a:rPr>
                <a:t>02.</a:t>
              </a:r>
            </a:p>
          </p:txBody>
        </p:sp>
        <p:sp>
          <p:nvSpPr>
            <p:cNvPr id="19" name="TextBox 19"/>
            <p:cNvSpPr txBox="1"/>
            <p:nvPr/>
          </p:nvSpPr>
          <p:spPr>
            <a:xfrm>
              <a:off x="1933266" y="3832305"/>
              <a:ext cx="4829018" cy="3002856"/>
            </a:xfrm>
            <a:prstGeom prst="rect">
              <a:avLst/>
            </a:prstGeom>
          </p:spPr>
          <p:txBody>
            <a:bodyPr lIns="0" tIns="0" rIns="0" bIns="0" rtlCol="0" anchor="t">
              <a:spAutoFit/>
            </a:bodyPr>
            <a:lstStyle/>
            <a:p>
              <a:pPr algn="just">
                <a:lnSpc>
                  <a:spcPts val="3080"/>
                </a:lnSpc>
                <a:spcBef>
                  <a:spcPct val="0"/>
                </a:spcBef>
              </a:pPr>
              <a:r>
                <a:rPr lang="en-US" sz="2200">
                  <a:solidFill>
                    <a:srgbClr val="FFFFFF"/>
                  </a:solidFill>
                  <a:latin typeface="Source Sans Pro"/>
                </a:rPr>
                <a:t>E-commerce functionality could have been equipped with advance recommendations system like collaborative filtering, content based filtering, etc.</a:t>
              </a:r>
            </a:p>
          </p:txBody>
        </p:sp>
        <p:sp>
          <p:nvSpPr>
            <p:cNvPr id="20" name="TextBox 20"/>
            <p:cNvSpPr txBox="1"/>
            <p:nvPr/>
          </p:nvSpPr>
          <p:spPr>
            <a:xfrm>
              <a:off x="0" y="3775155"/>
              <a:ext cx="1681236" cy="1097864"/>
            </a:xfrm>
            <a:prstGeom prst="rect">
              <a:avLst/>
            </a:prstGeom>
          </p:spPr>
          <p:txBody>
            <a:bodyPr lIns="0" tIns="0" rIns="0" bIns="0" rtlCol="0" anchor="t">
              <a:spAutoFit/>
            </a:bodyPr>
            <a:lstStyle/>
            <a:p>
              <a:pPr>
                <a:lnSpc>
                  <a:spcPts val="6931"/>
                </a:lnSpc>
                <a:spcBef>
                  <a:spcPct val="0"/>
                </a:spcBef>
              </a:pPr>
              <a:r>
                <a:rPr lang="en-US" sz="4951">
                  <a:solidFill>
                    <a:srgbClr val="62A64C"/>
                  </a:solidFill>
                  <a:latin typeface="Source Sans Pro Bold"/>
                </a:rPr>
                <a:t>04.</a:t>
              </a:r>
            </a:p>
          </p:txBody>
        </p:sp>
      </p:grpSp>
      <p:sp>
        <p:nvSpPr>
          <p:cNvPr id="21" name="Freeform 21"/>
          <p:cNvSpPr/>
          <p:nvPr/>
        </p:nvSpPr>
        <p:spPr>
          <a:xfrm>
            <a:off x="1028700" y="949761"/>
            <a:ext cx="1427263" cy="1352296"/>
          </a:xfrm>
          <a:custGeom>
            <a:avLst/>
            <a:gdLst/>
            <a:ahLst/>
            <a:cxnLst/>
            <a:rect l="l" t="t" r="r" b="b"/>
            <a:pathLst>
              <a:path w="1427263" h="1352296">
                <a:moveTo>
                  <a:pt x="0" y="0"/>
                </a:moveTo>
                <a:lnTo>
                  <a:pt x="1427263" y="0"/>
                </a:lnTo>
                <a:lnTo>
                  <a:pt x="1427263" y="1352296"/>
                </a:lnTo>
                <a:lnTo>
                  <a:pt x="0" y="13522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E2C25"/>
        </a:solidFill>
        <a:effectLst/>
      </p:bgPr>
    </p:bg>
    <p:spTree>
      <p:nvGrpSpPr>
        <p:cNvPr id="1" name=""/>
        <p:cNvGrpSpPr/>
        <p:nvPr/>
      </p:nvGrpSpPr>
      <p:grpSpPr>
        <a:xfrm>
          <a:off x="0" y="0"/>
          <a:ext cx="0" cy="0"/>
          <a:chOff x="0" y="0"/>
          <a:chExt cx="0" cy="0"/>
        </a:xfrm>
      </p:grpSpPr>
      <p:sp>
        <p:nvSpPr>
          <p:cNvPr id="2" name="Freeform 2"/>
          <p:cNvSpPr/>
          <p:nvPr/>
        </p:nvSpPr>
        <p:spPr>
          <a:xfrm rot="5400000">
            <a:off x="17193074" y="8153849"/>
            <a:ext cx="1472602" cy="736301"/>
          </a:xfrm>
          <a:custGeom>
            <a:avLst/>
            <a:gdLst/>
            <a:ahLst/>
            <a:cxnLst/>
            <a:rect l="l" t="t" r="r" b="b"/>
            <a:pathLst>
              <a:path w="1472602" h="736301">
                <a:moveTo>
                  <a:pt x="0" y="0"/>
                </a:moveTo>
                <a:lnTo>
                  <a:pt x="1472601" y="0"/>
                </a:lnTo>
                <a:lnTo>
                  <a:pt x="1472601" y="736301"/>
                </a:lnTo>
                <a:lnTo>
                  <a:pt x="0" y="73630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0" y="0"/>
            <a:ext cx="1345171" cy="1345171"/>
          </a:xfrm>
          <a:custGeom>
            <a:avLst/>
            <a:gdLst/>
            <a:ahLst/>
            <a:cxnLst/>
            <a:rect l="l" t="t" r="r" b="b"/>
            <a:pathLst>
              <a:path w="1345171" h="1345171">
                <a:moveTo>
                  <a:pt x="1345171" y="1345171"/>
                </a:moveTo>
                <a:lnTo>
                  <a:pt x="0" y="1345171"/>
                </a:lnTo>
                <a:lnTo>
                  <a:pt x="0" y="0"/>
                </a:lnTo>
                <a:lnTo>
                  <a:pt x="1345171" y="0"/>
                </a:lnTo>
                <a:lnTo>
                  <a:pt x="1345171" y="134517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349612" y="345969"/>
            <a:ext cx="502555" cy="476158"/>
          </a:xfrm>
          <a:custGeom>
            <a:avLst/>
            <a:gdLst/>
            <a:ahLst/>
            <a:cxnLst/>
            <a:rect l="l" t="t" r="r" b="b"/>
            <a:pathLst>
              <a:path w="502555" h="476158">
                <a:moveTo>
                  <a:pt x="0" y="0"/>
                </a:moveTo>
                <a:lnTo>
                  <a:pt x="502555" y="0"/>
                </a:lnTo>
                <a:lnTo>
                  <a:pt x="502555" y="476158"/>
                </a:lnTo>
                <a:lnTo>
                  <a:pt x="0" y="47615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5658375" y="49282"/>
            <a:ext cx="6971249" cy="5777423"/>
          </a:xfrm>
          <a:custGeom>
            <a:avLst/>
            <a:gdLst/>
            <a:ahLst/>
            <a:cxnLst/>
            <a:rect l="l" t="t" r="r" b="b"/>
            <a:pathLst>
              <a:path w="6971249" h="5777423">
                <a:moveTo>
                  <a:pt x="0" y="0"/>
                </a:moveTo>
                <a:lnTo>
                  <a:pt x="6971250" y="0"/>
                </a:lnTo>
                <a:lnTo>
                  <a:pt x="6971250" y="5777423"/>
                </a:lnTo>
                <a:lnTo>
                  <a:pt x="0" y="5777423"/>
                </a:lnTo>
                <a:lnTo>
                  <a:pt x="0" y="0"/>
                </a:lnTo>
                <a:close/>
              </a:path>
            </a:pathLst>
          </a:custGeom>
          <a:blipFill>
            <a:blip r:embed="rId8"/>
            <a:stretch>
              <a:fillRect/>
            </a:stretch>
          </a:blipFill>
        </p:spPr>
      </p:sp>
      <p:grpSp>
        <p:nvGrpSpPr>
          <p:cNvPr id="6" name="Group 6"/>
          <p:cNvGrpSpPr/>
          <p:nvPr/>
        </p:nvGrpSpPr>
        <p:grpSpPr>
          <a:xfrm>
            <a:off x="2295307" y="5164530"/>
            <a:ext cx="13697386" cy="3283185"/>
            <a:chOff x="0" y="0"/>
            <a:chExt cx="4417432" cy="1058833"/>
          </a:xfrm>
        </p:grpSpPr>
        <p:sp>
          <p:nvSpPr>
            <p:cNvPr id="7" name="Freeform 7"/>
            <p:cNvSpPr/>
            <p:nvPr/>
          </p:nvSpPr>
          <p:spPr>
            <a:xfrm>
              <a:off x="0" y="0"/>
              <a:ext cx="4417432" cy="1058833"/>
            </a:xfrm>
            <a:custGeom>
              <a:avLst/>
              <a:gdLst/>
              <a:ahLst/>
              <a:cxnLst/>
              <a:rect l="l" t="t" r="r" b="b"/>
              <a:pathLst>
                <a:path w="4417432" h="1058833">
                  <a:moveTo>
                    <a:pt x="4292972" y="1058833"/>
                  </a:moveTo>
                  <a:lnTo>
                    <a:pt x="124460" y="1058833"/>
                  </a:lnTo>
                  <a:cubicBezTo>
                    <a:pt x="55880" y="1058833"/>
                    <a:pt x="0" y="1002953"/>
                    <a:pt x="0" y="934373"/>
                  </a:cubicBezTo>
                  <a:lnTo>
                    <a:pt x="0" y="124460"/>
                  </a:lnTo>
                  <a:cubicBezTo>
                    <a:pt x="0" y="55880"/>
                    <a:pt x="55880" y="0"/>
                    <a:pt x="124460" y="0"/>
                  </a:cubicBezTo>
                  <a:lnTo>
                    <a:pt x="4292972" y="0"/>
                  </a:lnTo>
                  <a:cubicBezTo>
                    <a:pt x="4361552" y="0"/>
                    <a:pt x="4417432" y="55880"/>
                    <a:pt x="4417432" y="124460"/>
                  </a:cubicBezTo>
                  <a:lnTo>
                    <a:pt x="4417432" y="934373"/>
                  </a:lnTo>
                  <a:cubicBezTo>
                    <a:pt x="4417432" y="1002953"/>
                    <a:pt x="4361552" y="1058833"/>
                    <a:pt x="4292972" y="1058833"/>
                  </a:cubicBezTo>
                  <a:close/>
                </a:path>
              </a:pathLst>
            </a:custGeom>
            <a:solidFill>
              <a:srgbClr val="4C8F36">
                <a:alpha val="89804"/>
              </a:srgbClr>
            </a:solidFill>
          </p:spPr>
        </p:sp>
      </p:grpSp>
      <p:grpSp>
        <p:nvGrpSpPr>
          <p:cNvPr id="8" name="Group 8"/>
          <p:cNvGrpSpPr/>
          <p:nvPr/>
        </p:nvGrpSpPr>
        <p:grpSpPr>
          <a:xfrm>
            <a:off x="15705805" y="1784097"/>
            <a:ext cx="3380433" cy="3380433"/>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10" name="Group 10"/>
          <p:cNvGrpSpPr/>
          <p:nvPr/>
        </p:nvGrpSpPr>
        <p:grpSpPr>
          <a:xfrm>
            <a:off x="-798238" y="1784097"/>
            <a:ext cx="3380433" cy="3380433"/>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12" name="Group 12"/>
          <p:cNvGrpSpPr/>
          <p:nvPr/>
        </p:nvGrpSpPr>
        <p:grpSpPr>
          <a:xfrm>
            <a:off x="15043685" y="2792816"/>
            <a:ext cx="1362995" cy="1362995"/>
            <a:chOff x="0" y="0"/>
            <a:chExt cx="6350000" cy="6350000"/>
          </a:xfrm>
        </p:grpSpPr>
        <p:sp>
          <p:nvSpPr>
            <p:cNvPr id="13" name="Freeform 1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14" name="Group 14"/>
          <p:cNvGrpSpPr/>
          <p:nvPr/>
        </p:nvGrpSpPr>
        <p:grpSpPr>
          <a:xfrm>
            <a:off x="1881320" y="2792816"/>
            <a:ext cx="1362995" cy="1362995"/>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sp>
        <p:nvSpPr>
          <p:cNvPr id="16" name="TextBox 16"/>
          <p:cNvSpPr txBox="1"/>
          <p:nvPr/>
        </p:nvSpPr>
        <p:spPr>
          <a:xfrm>
            <a:off x="2614584" y="5569530"/>
            <a:ext cx="13162365" cy="2216011"/>
          </a:xfrm>
          <a:prstGeom prst="rect">
            <a:avLst/>
          </a:prstGeom>
        </p:spPr>
        <p:txBody>
          <a:bodyPr lIns="0" tIns="0" rIns="0" bIns="0" rtlCol="0" anchor="t">
            <a:spAutoFit/>
          </a:bodyPr>
          <a:lstStyle/>
          <a:p>
            <a:pPr algn="ctr">
              <a:lnSpc>
                <a:spcPts val="18001"/>
              </a:lnSpc>
              <a:spcBef>
                <a:spcPct val="0"/>
              </a:spcBef>
            </a:pPr>
            <a:r>
              <a:rPr lang="en-US" sz="12858">
                <a:solidFill>
                  <a:srgbClr val="FFFFFF"/>
                </a:solidFill>
                <a:latin typeface="Roboto Bold"/>
              </a:rPr>
              <a:t>PROJECT DEMO</a:t>
            </a:r>
          </a:p>
        </p:txBody>
      </p:sp>
      <p:sp>
        <p:nvSpPr>
          <p:cNvPr id="17" name="TextBox 17"/>
          <p:cNvSpPr txBox="1"/>
          <p:nvPr/>
        </p:nvSpPr>
        <p:spPr>
          <a:xfrm>
            <a:off x="1881320" y="8880475"/>
            <a:ext cx="14525360" cy="377825"/>
          </a:xfrm>
          <a:prstGeom prst="rect">
            <a:avLst/>
          </a:prstGeom>
        </p:spPr>
        <p:txBody>
          <a:bodyPr lIns="0" tIns="0" rIns="0" bIns="0" rtlCol="0" anchor="t">
            <a:spAutoFit/>
          </a:bodyPr>
          <a:lstStyle/>
          <a:p>
            <a:pPr algn="ctr">
              <a:lnSpc>
                <a:spcPts val="2799"/>
              </a:lnSpc>
              <a:spcBef>
                <a:spcPct val="0"/>
              </a:spcBef>
            </a:pPr>
            <a:r>
              <a:rPr lang="en-US" sz="1999" spc="709">
                <a:solidFill>
                  <a:srgbClr val="FFFFFF"/>
                </a:solidFill>
                <a:latin typeface="Consolas"/>
              </a:rPr>
              <a:t>RUN CROP RECOMMENDATION SYSTEM WITH CROP CURE AND ECOMMERCE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E2C25"/>
        </a:solidFill>
        <a:effectLst/>
      </p:bgPr>
    </p:bg>
    <p:spTree>
      <p:nvGrpSpPr>
        <p:cNvPr id="1" name=""/>
        <p:cNvGrpSpPr/>
        <p:nvPr/>
      </p:nvGrpSpPr>
      <p:grpSpPr>
        <a:xfrm>
          <a:off x="0" y="0"/>
          <a:ext cx="0" cy="0"/>
          <a:chOff x="0" y="0"/>
          <a:chExt cx="0" cy="0"/>
        </a:xfrm>
      </p:grpSpPr>
      <p:sp>
        <p:nvSpPr>
          <p:cNvPr id="2" name="Freeform 2"/>
          <p:cNvSpPr/>
          <p:nvPr/>
        </p:nvSpPr>
        <p:spPr>
          <a:xfrm rot="5400000">
            <a:off x="17193074" y="8153849"/>
            <a:ext cx="1472602" cy="736301"/>
          </a:xfrm>
          <a:custGeom>
            <a:avLst/>
            <a:gdLst/>
            <a:ahLst/>
            <a:cxnLst/>
            <a:rect l="l" t="t" r="r" b="b"/>
            <a:pathLst>
              <a:path w="1472602" h="736301">
                <a:moveTo>
                  <a:pt x="0" y="0"/>
                </a:moveTo>
                <a:lnTo>
                  <a:pt x="1472601" y="0"/>
                </a:lnTo>
                <a:lnTo>
                  <a:pt x="1472601" y="736301"/>
                </a:lnTo>
                <a:lnTo>
                  <a:pt x="0" y="73630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511041" y="2792816"/>
            <a:ext cx="15265917" cy="3659153"/>
            <a:chOff x="0" y="0"/>
            <a:chExt cx="4417432" cy="1058833"/>
          </a:xfrm>
        </p:grpSpPr>
        <p:sp>
          <p:nvSpPr>
            <p:cNvPr id="4" name="Freeform 4"/>
            <p:cNvSpPr/>
            <p:nvPr/>
          </p:nvSpPr>
          <p:spPr>
            <a:xfrm>
              <a:off x="0" y="0"/>
              <a:ext cx="4417432" cy="1058833"/>
            </a:xfrm>
            <a:custGeom>
              <a:avLst/>
              <a:gdLst/>
              <a:ahLst/>
              <a:cxnLst/>
              <a:rect l="l" t="t" r="r" b="b"/>
              <a:pathLst>
                <a:path w="4417432" h="1058833">
                  <a:moveTo>
                    <a:pt x="4292972" y="1058833"/>
                  </a:moveTo>
                  <a:lnTo>
                    <a:pt x="124460" y="1058833"/>
                  </a:lnTo>
                  <a:cubicBezTo>
                    <a:pt x="55880" y="1058833"/>
                    <a:pt x="0" y="1002953"/>
                    <a:pt x="0" y="934373"/>
                  </a:cubicBezTo>
                  <a:lnTo>
                    <a:pt x="0" y="124460"/>
                  </a:lnTo>
                  <a:cubicBezTo>
                    <a:pt x="0" y="55880"/>
                    <a:pt x="55880" y="0"/>
                    <a:pt x="124460" y="0"/>
                  </a:cubicBezTo>
                  <a:lnTo>
                    <a:pt x="4292972" y="0"/>
                  </a:lnTo>
                  <a:cubicBezTo>
                    <a:pt x="4361552" y="0"/>
                    <a:pt x="4417432" y="55880"/>
                    <a:pt x="4417432" y="124460"/>
                  </a:cubicBezTo>
                  <a:lnTo>
                    <a:pt x="4417432" y="934373"/>
                  </a:lnTo>
                  <a:cubicBezTo>
                    <a:pt x="4417432" y="1002953"/>
                    <a:pt x="4361552" y="1058833"/>
                    <a:pt x="4292972" y="1058833"/>
                  </a:cubicBezTo>
                  <a:close/>
                </a:path>
              </a:pathLst>
            </a:custGeom>
            <a:solidFill>
              <a:srgbClr val="4C8F36">
                <a:alpha val="89804"/>
              </a:srgbClr>
            </a:solidFill>
          </p:spPr>
        </p:sp>
      </p:grpSp>
      <p:sp>
        <p:nvSpPr>
          <p:cNvPr id="5" name="Freeform 5"/>
          <p:cNvSpPr/>
          <p:nvPr/>
        </p:nvSpPr>
        <p:spPr>
          <a:xfrm>
            <a:off x="8686598" y="2986273"/>
            <a:ext cx="1030193" cy="976082"/>
          </a:xfrm>
          <a:custGeom>
            <a:avLst/>
            <a:gdLst/>
            <a:ahLst/>
            <a:cxnLst/>
            <a:rect l="l" t="t" r="r" b="b"/>
            <a:pathLst>
              <a:path w="1030193" h="976082">
                <a:moveTo>
                  <a:pt x="0" y="0"/>
                </a:moveTo>
                <a:lnTo>
                  <a:pt x="1030193" y="0"/>
                </a:lnTo>
                <a:lnTo>
                  <a:pt x="1030193" y="976081"/>
                </a:lnTo>
                <a:lnTo>
                  <a:pt x="0" y="97608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6" name="Group 6"/>
          <p:cNvGrpSpPr/>
          <p:nvPr/>
        </p:nvGrpSpPr>
        <p:grpSpPr>
          <a:xfrm>
            <a:off x="15705805" y="1784097"/>
            <a:ext cx="3380433" cy="3380433"/>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8" name="Group 8"/>
          <p:cNvGrpSpPr/>
          <p:nvPr/>
        </p:nvGrpSpPr>
        <p:grpSpPr>
          <a:xfrm>
            <a:off x="-798238" y="1784097"/>
            <a:ext cx="3380433" cy="3380433"/>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10" name="Group 10"/>
          <p:cNvGrpSpPr/>
          <p:nvPr/>
        </p:nvGrpSpPr>
        <p:grpSpPr>
          <a:xfrm>
            <a:off x="15043685" y="2792816"/>
            <a:ext cx="1362995" cy="1362995"/>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12" name="Group 12"/>
          <p:cNvGrpSpPr/>
          <p:nvPr/>
        </p:nvGrpSpPr>
        <p:grpSpPr>
          <a:xfrm>
            <a:off x="1881320" y="2792816"/>
            <a:ext cx="1362995" cy="1362995"/>
            <a:chOff x="0" y="0"/>
            <a:chExt cx="6350000" cy="6350000"/>
          </a:xfrm>
        </p:grpSpPr>
        <p:sp>
          <p:nvSpPr>
            <p:cNvPr id="13" name="Freeform 1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sp>
        <p:nvSpPr>
          <p:cNvPr id="14" name="TextBox 14"/>
          <p:cNvSpPr txBox="1"/>
          <p:nvPr/>
        </p:nvSpPr>
        <p:spPr>
          <a:xfrm>
            <a:off x="1866880" y="3245069"/>
            <a:ext cx="14669629" cy="2468899"/>
          </a:xfrm>
          <a:prstGeom prst="rect">
            <a:avLst/>
          </a:prstGeom>
        </p:spPr>
        <p:txBody>
          <a:bodyPr lIns="0" tIns="0" rIns="0" bIns="0" rtlCol="0" anchor="t">
            <a:spAutoFit/>
          </a:bodyPr>
          <a:lstStyle/>
          <a:p>
            <a:pPr algn="ctr">
              <a:lnSpc>
                <a:spcPts val="20062"/>
              </a:lnSpc>
              <a:spcBef>
                <a:spcPct val="0"/>
              </a:spcBef>
            </a:pPr>
            <a:r>
              <a:rPr lang="en-US" sz="14330">
                <a:solidFill>
                  <a:srgbClr val="FFFFFF"/>
                </a:solidFill>
                <a:latin typeface="Roboto Bold"/>
              </a:rPr>
              <a:t>THANK YOU</a:t>
            </a:r>
          </a:p>
        </p:txBody>
      </p:sp>
      <p:sp>
        <p:nvSpPr>
          <p:cNvPr id="15" name="TextBox 15"/>
          <p:cNvSpPr txBox="1"/>
          <p:nvPr/>
        </p:nvSpPr>
        <p:spPr>
          <a:xfrm>
            <a:off x="1881320" y="5486954"/>
            <a:ext cx="14525360" cy="377825"/>
          </a:xfrm>
          <a:prstGeom prst="rect">
            <a:avLst/>
          </a:prstGeom>
        </p:spPr>
        <p:txBody>
          <a:bodyPr lIns="0" tIns="0" rIns="0" bIns="0" rtlCol="0" anchor="t">
            <a:spAutoFit/>
          </a:bodyPr>
          <a:lstStyle/>
          <a:p>
            <a:pPr algn="ctr">
              <a:lnSpc>
                <a:spcPts val="2799"/>
              </a:lnSpc>
              <a:spcBef>
                <a:spcPct val="0"/>
              </a:spcBef>
            </a:pPr>
            <a:r>
              <a:rPr lang="en-US" sz="1999" spc="709">
                <a:solidFill>
                  <a:srgbClr val="FFFFFF"/>
                </a:solidFill>
                <a:latin typeface="Consolas"/>
              </a:rPr>
              <a:t>CROP RECOMMENDATION SYSTEM WITH CROP CURE AND ECOMMERCE</a:t>
            </a:r>
          </a:p>
        </p:txBody>
      </p:sp>
      <p:sp>
        <p:nvSpPr>
          <p:cNvPr id="16" name="TextBox 16"/>
          <p:cNvSpPr txBox="1"/>
          <p:nvPr/>
        </p:nvSpPr>
        <p:spPr>
          <a:xfrm>
            <a:off x="5247518" y="6511619"/>
            <a:ext cx="7792965" cy="1274079"/>
          </a:xfrm>
          <a:prstGeom prst="rect">
            <a:avLst/>
          </a:prstGeom>
        </p:spPr>
        <p:txBody>
          <a:bodyPr lIns="0" tIns="0" rIns="0" bIns="0" rtlCol="0" anchor="t">
            <a:spAutoFit/>
          </a:bodyPr>
          <a:lstStyle/>
          <a:p>
            <a:pPr algn="ctr">
              <a:lnSpc>
                <a:spcPts val="10395"/>
              </a:lnSpc>
              <a:spcBef>
                <a:spcPct val="0"/>
              </a:spcBef>
            </a:pPr>
            <a:r>
              <a:rPr lang="en-US" sz="7425">
                <a:solidFill>
                  <a:srgbClr val="FFFFFF"/>
                </a:solidFill>
                <a:latin typeface="Roboto Bold"/>
              </a:rPr>
              <a:t>ANY QUESTIONS?</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E2C25"/>
        </a:solidFill>
        <a:effectLst/>
      </p:bgPr>
    </p:bg>
    <p:spTree>
      <p:nvGrpSpPr>
        <p:cNvPr id="1" name=""/>
        <p:cNvGrpSpPr/>
        <p:nvPr/>
      </p:nvGrpSpPr>
      <p:grpSpPr>
        <a:xfrm>
          <a:off x="0" y="0"/>
          <a:ext cx="0" cy="0"/>
          <a:chOff x="0" y="0"/>
          <a:chExt cx="0" cy="0"/>
        </a:xfrm>
      </p:grpSpPr>
      <p:sp>
        <p:nvSpPr>
          <p:cNvPr id="2" name="Freeform 2"/>
          <p:cNvSpPr/>
          <p:nvPr/>
        </p:nvSpPr>
        <p:spPr>
          <a:xfrm rot="5400000">
            <a:off x="17183549" y="8058718"/>
            <a:ext cx="1472602" cy="736301"/>
          </a:xfrm>
          <a:custGeom>
            <a:avLst/>
            <a:gdLst/>
            <a:ahLst/>
            <a:cxnLst/>
            <a:rect l="l" t="t" r="r" b="b"/>
            <a:pathLst>
              <a:path w="1472602" h="736301">
                <a:moveTo>
                  <a:pt x="0" y="0"/>
                </a:moveTo>
                <a:lnTo>
                  <a:pt x="1472601" y="0"/>
                </a:lnTo>
                <a:lnTo>
                  <a:pt x="1472601" y="736301"/>
                </a:lnTo>
                <a:lnTo>
                  <a:pt x="0" y="73630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006110" y="1028700"/>
            <a:ext cx="494567" cy="494567"/>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5" name="Group 5"/>
          <p:cNvGrpSpPr/>
          <p:nvPr/>
        </p:nvGrpSpPr>
        <p:grpSpPr>
          <a:xfrm>
            <a:off x="1352465" y="1028700"/>
            <a:ext cx="494567" cy="49456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7" name="Group 7"/>
          <p:cNvGrpSpPr/>
          <p:nvPr/>
        </p:nvGrpSpPr>
        <p:grpSpPr>
          <a:xfrm>
            <a:off x="1698820" y="1028700"/>
            <a:ext cx="494567" cy="494567"/>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9" name="Group 9"/>
          <p:cNvGrpSpPr/>
          <p:nvPr/>
        </p:nvGrpSpPr>
        <p:grpSpPr>
          <a:xfrm>
            <a:off x="1006110" y="1684487"/>
            <a:ext cx="8137890" cy="5519356"/>
            <a:chOff x="0" y="0"/>
            <a:chExt cx="10850520" cy="7359142"/>
          </a:xfrm>
        </p:grpSpPr>
        <p:sp>
          <p:nvSpPr>
            <p:cNvPr id="10" name="TextBox 10"/>
            <p:cNvSpPr txBox="1"/>
            <p:nvPr/>
          </p:nvSpPr>
          <p:spPr>
            <a:xfrm>
              <a:off x="0" y="19050"/>
              <a:ext cx="9436151" cy="1293283"/>
            </a:xfrm>
            <a:prstGeom prst="rect">
              <a:avLst/>
            </a:prstGeom>
          </p:spPr>
          <p:txBody>
            <a:bodyPr lIns="0" tIns="0" rIns="0" bIns="0" rtlCol="0" anchor="t">
              <a:spAutoFit/>
            </a:bodyPr>
            <a:lstStyle/>
            <a:p>
              <a:pPr>
                <a:lnSpc>
                  <a:spcPts val="7474"/>
                </a:lnSpc>
              </a:pPr>
              <a:r>
                <a:rPr lang="en-US" sz="6499">
                  <a:solidFill>
                    <a:srgbClr val="FFFFFF"/>
                  </a:solidFill>
                  <a:latin typeface="Roboto Bold"/>
                </a:rPr>
                <a:t>Introduction</a:t>
              </a:r>
            </a:p>
          </p:txBody>
        </p:sp>
        <p:sp>
          <p:nvSpPr>
            <p:cNvPr id="11" name="TextBox 11"/>
            <p:cNvSpPr txBox="1"/>
            <p:nvPr/>
          </p:nvSpPr>
          <p:spPr>
            <a:xfrm>
              <a:off x="1039146" y="2508355"/>
              <a:ext cx="3511081" cy="2046393"/>
            </a:xfrm>
            <a:prstGeom prst="rect">
              <a:avLst/>
            </a:prstGeom>
          </p:spPr>
          <p:txBody>
            <a:bodyPr lIns="0" tIns="0" rIns="0" bIns="0" rtlCol="0" anchor="t">
              <a:spAutoFit/>
            </a:bodyPr>
            <a:lstStyle/>
            <a:p>
              <a:pPr algn="just">
                <a:lnSpc>
                  <a:spcPts val="3079"/>
                </a:lnSpc>
                <a:spcBef>
                  <a:spcPct val="0"/>
                </a:spcBef>
              </a:pPr>
              <a:r>
                <a:rPr lang="en-US" sz="2199">
                  <a:solidFill>
                    <a:srgbClr val="FFFFFF"/>
                  </a:solidFill>
                  <a:latin typeface="Source Sans Pro"/>
                </a:rPr>
                <a:t>An effort to solve agricultural problem with a robust software solution</a:t>
              </a:r>
            </a:p>
          </p:txBody>
        </p:sp>
        <p:sp>
          <p:nvSpPr>
            <p:cNvPr id="12" name="TextBox 12"/>
            <p:cNvSpPr txBox="1"/>
            <p:nvPr/>
          </p:nvSpPr>
          <p:spPr>
            <a:xfrm>
              <a:off x="0" y="2470255"/>
              <a:ext cx="1222392" cy="805180"/>
            </a:xfrm>
            <a:prstGeom prst="rect">
              <a:avLst/>
            </a:prstGeom>
          </p:spPr>
          <p:txBody>
            <a:bodyPr lIns="0" tIns="0" rIns="0" bIns="0" rtlCol="0" anchor="t">
              <a:spAutoFit/>
            </a:bodyPr>
            <a:lstStyle/>
            <a:p>
              <a:pPr>
                <a:lnSpc>
                  <a:spcPts val="5040"/>
                </a:lnSpc>
                <a:spcBef>
                  <a:spcPct val="0"/>
                </a:spcBef>
              </a:pPr>
              <a:r>
                <a:rPr lang="en-US" sz="3600">
                  <a:solidFill>
                    <a:srgbClr val="62A64C"/>
                  </a:solidFill>
                  <a:latin typeface="Source Sans Pro Bold"/>
                </a:rPr>
                <a:t>01.</a:t>
              </a:r>
            </a:p>
          </p:txBody>
        </p:sp>
        <p:sp>
          <p:nvSpPr>
            <p:cNvPr id="13" name="TextBox 13"/>
            <p:cNvSpPr txBox="1"/>
            <p:nvPr/>
          </p:nvSpPr>
          <p:spPr>
            <a:xfrm>
              <a:off x="7339440" y="2545609"/>
              <a:ext cx="3511081" cy="2046393"/>
            </a:xfrm>
            <a:prstGeom prst="rect">
              <a:avLst/>
            </a:prstGeom>
          </p:spPr>
          <p:txBody>
            <a:bodyPr lIns="0" tIns="0" rIns="0" bIns="0" rtlCol="0" anchor="t">
              <a:spAutoFit/>
            </a:bodyPr>
            <a:lstStyle/>
            <a:p>
              <a:pPr algn="just">
                <a:lnSpc>
                  <a:spcPts val="3079"/>
                </a:lnSpc>
                <a:spcBef>
                  <a:spcPct val="0"/>
                </a:spcBef>
              </a:pPr>
              <a:r>
                <a:rPr lang="en-US" sz="2199">
                  <a:solidFill>
                    <a:srgbClr val="FFFFFF"/>
                  </a:solidFill>
                  <a:latin typeface="Source Sans Pro"/>
                </a:rPr>
                <a:t>Comprises of three major subsystem to provide help in a complete crop cycle</a:t>
              </a:r>
            </a:p>
          </p:txBody>
        </p:sp>
        <p:sp>
          <p:nvSpPr>
            <p:cNvPr id="14" name="TextBox 14"/>
            <p:cNvSpPr txBox="1"/>
            <p:nvPr/>
          </p:nvSpPr>
          <p:spPr>
            <a:xfrm>
              <a:off x="6269447" y="2448117"/>
              <a:ext cx="1222392" cy="805180"/>
            </a:xfrm>
            <a:prstGeom prst="rect">
              <a:avLst/>
            </a:prstGeom>
          </p:spPr>
          <p:txBody>
            <a:bodyPr lIns="0" tIns="0" rIns="0" bIns="0" rtlCol="0" anchor="t">
              <a:spAutoFit/>
            </a:bodyPr>
            <a:lstStyle/>
            <a:p>
              <a:pPr>
                <a:lnSpc>
                  <a:spcPts val="5040"/>
                </a:lnSpc>
                <a:spcBef>
                  <a:spcPct val="0"/>
                </a:spcBef>
              </a:pPr>
              <a:r>
                <a:rPr lang="en-US" sz="3600">
                  <a:solidFill>
                    <a:srgbClr val="62A64C"/>
                  </a:solidFill>
                  <a:latin typeface="Source Sans Pro Bold"/>
                </a:rPr>
                <a:t>02.</a:t>
              </a:r>
            </a:p>
          </p:txBody>
        </p:sp>
        <p:sp>
          <p:nvSpPr>
            <p:cNvPr id="15" name="TextBox 15"/>
            <p:cNvSpPr txBox="1"/>
            <p:nvPr/>
          </p:nvSpPr>
          <p:spPr>
            <a:xfrm>
              <a:off x="1039146" y="5401437"/>
              <a:ext cx="3511081" cy="1957705"/>
            </a:xfrm>
            <a:prstGeom prst="rect">
              <a:avLst/>
            </a:prstGeom>
          </p:spPr>
          <p:txBody>
            <a:bodyPr lIns="0" tIns="0" rIns="0" bIns="0" rtlCol="0" anchor="t">
              <a:spAutoFit/>
            </a:bodyPr>
            <a:lstStyle/>
            <a:p>
              <a:pPr algn="just">
                <a:lnSpc>
                  <a:spcPts val="2940"/>
                </a:lnSpc>
                <a:spcBef>
                  <a:spcPct val="0"/>
                </a:spcBef>
              </a:pPr>
              <a:r>
                <a:rPr lang="en-US" sz="2100">
                  <a:solidFill>
                    <a:srgbClr val="FFFFFF"/>
                  </a:solidFill>
                  <a:latin typeface="Source Sans Pro"/>
                </a:rPr>
                <a:t>Use of Random Forest Classifier for data driven decision making </a:t>
              </a:r>
            </a:p>
          </p:txBody>
        </p:sp>
        <p:sp>
          <p:nvSpPr>
            <p:cNvPr id="16" name="TextBox 16"/>
            <p:cNvSpPr txBox="1"/>
            <p:nvPr/>
          </p:nvSpPr>
          <p:spPr>
            <a:xfrm>
              <a:off x="25573" y="5372862"/>
              <a:ext cx="1222392" cy="805180"/>
            </a:xfrm>
            <a:prstGeom prst="rect">
              <a:avLst/>
            </a:prstGeom>
          </p:spPr>
          <p:txBody>
            <a:bodyPr lIns="0" tIns="0" rIns="0" bIns="0" rtlCol="0" anchor="t">
              <a:spAutoFit/>
            </a:bodyPr>
            <a:lstStyle/>
            <a:p>
              <a:pPr>
                <a:lnSpc>
                  <a:spcPts val="5040"/>
                </a:lnSpc>
                <a:spcBef>
                  <a:spcPct val="0"/>
                </a:spcBef>
              </a:pPr>
              <a:r>
                <a:rPr lang="en-US" sz="3600">
                  <a:solidFill>
                    <a:srgbClr val="62A64C"/>
                  </a:solidFill>
                  <a:latin typeface="Source Sans Pro Bold"/>
                </a:rPr>
                <a:t>03.</a:t>
              </a:r>
            </a:p>
          </p:txBody>
        </p:sp>
        <p:sp>
          <p:nvSpPr>
            <p:cNvPr id="17" name="TextBox 17"/>
            <p:cNvSpPr txBox="1"/>
            <p:nvPr/>
          </p:nvSpPr>
          <p:spPr>
            <a:xfrm>
              <a:off x="7339440" y="5467477"/>
              <a:ext cx="3511081" cy="967105"/>
            </a:xfrm>
            <a:prstGeom prst="rect">
              <a:avLst/>
            </a:prstGeom>
          </p:spPr>
          <p:txBody>
            <a:bodyPr lIns="0" tIns="0" rIns="0" bIns="0" rtlCol="0" anchor="t">
              <a:spAutoFit/>
            </a:bodyPr>
            <a:lstStyle/>
            <a:p>
              <a:pPr algn="just">
                <a:lnSpc>
                  <a:spcPts val="2940"/>
                </a:lnSpc>
                <a:spcBef>
                  <a:spcPct val="0"/>
                </a:spcBef>
              </a:pPr>
              <a:r>
                <a:rPr lang="en-US" sz="2100">
                  <a:solidFill>
                    <a:srgbClr val="FFFFFF"/>
                  </a:solidFill>
                  <a:latin typeface="Source Sans Pro"/>
                </a:rPr>
                <a:t>Highly Beneficial for farmer and consumer</a:t>
              </a:r>
            </a:p>
          </p:txBody>
        </p:sp>
        <p:sp>
          <p:nvSpPr>
            <p:cNvPr id="18" name="TextBox 18"/>
            <p:cNvSpPr txBox="1"/>
            <p:nvPr/>
          </p:nvSpPr>
          <p:spPr>
            <a:xfrm>
              <a:off x="6269447" y="5372862"/>
              <a:ext cx="1222392" cy="805180"/>
            </a:xfrm>
            <a:prstGeom prst="rect">
              <a:avLst/>
            </a:prstGeom>
          </p:spPr>
          <p:txBody>
            <a:bodyPr lIns="0" tIns="0" rIns="0" bIns="0" rtlCol="0" anchor="t">
              <a:spAutoFit/>
            </a:bodyPr>
            <a:lstStyle/>
            <a:p>
              <a:pPr>
                <a:lnSpc>
                  <a:spcPts val="5040"/>
                </a:lnSpc>
                <a:spcBef>
                  <a:spcPct val="0"/>
                </a:spcBef>
              </a:pPr>
              <a:r>
                <a:rPr lang="en-US" sz="3600">
                  <a:solidFill>
                    <a:srgbClr val="62A64C"/>
                  </a:solidFill>
                  <a:latin typeface="Source Sans Pro Bold"/>
                </a:rPr>
                <a:t>04.</a:t>
              </a:r>
            </a:p>
          </p:txBody>
        </p:sp>
      </p:grpSp>
      <p:grpSp>
        <p:nvGrpSpPr>
          <p:cNvPr id="19" name="Group 19"/>
          <p:cNvGrpSpPr/>
          <p:nvPr/>
        </p:nvGrpSpPr>
        <p:grpSpPr>
          <a:xfrm>
            <a:off x="15836286" y="338608"/>
            <a:ext cx="2083563" cy="2083563"/>
            <a:chOff x="0" y="0"/>
            <a:chExt cx="6350000" cy="6350000"/>
          </a:xfrm>
        </p:grpSpPr>
        <p:sp>
          <p:nvSpPr>
            <p:cNvPr id="20" name="Freeform 2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89804"/>
              </a:srgbClr>
            </a:solidFill>
          </p:spPr>
        </p:sp>
      </p:grpSp>
      <p:sp>
        <p:nvSpPr>
          <p:cNvPr id="21" name="Freeform 21"/>
          <p:cNvSpPr/>
          <p:nvPr/>
        </p:nvSpPr>
        <p:spPr>
          <a:xfrm>
            <a:off x="16343309" y="873719"/>
            <a:ext cx="1069518" cy="1013341"/>
          </a:xfrm>
          <a:custGeom>
            <a:avLst/>
            <a:gdLst/>
            <a:ahLst/>
            <a:cxnLst/>
            <a:rect l="l" t="t" r="r" b="b"/>
            <a:pathLst>
              <a:path w="1069518" h="1013341">
                <a:moveTo>
                  <a:pt x="0" y="0"/>
                </a:moveTo>
                <a:lnTo>
                  <a:pt x="1069518" y="0"/>
                </a:lnTo>
                <a:lnTo>
                  <a:pt x="1069518" y="1013341"/>
                </a:lnTo>
                <a:lnTo>
                  <a:pt x="0" y="101334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2" name="Freeform 22"/>
          <p:cNvSpPr/>
          <p:nvPr/>
        </p:nvSpPr>
        <p:spPr>
          <a:xfrm rot="-2366671">
            <a:off x="10481812" y="2950369"/>
            <a:ext cx="5254584" cy="5234879"/>
          </a:xfrm>
          <a:custGeom>
            <a:avLst/>
            <a:gdLst/>
            <a:ahLst/>
            <a:cxnLst/>
            <a:rect l="l" t="t" r="r" b="b"/>
            <a:pathLst>
              <a:path w="5254584" h="5234879">
                <a:moveTo>
                  <a:pt x="0" y="0"/>
                </a:moveTo>
                <a:lnTo>
                  <a:pt x="5254584" y="0"/>
                </a:lnTo>
                <a:lnTo>
                  <a:pt x="5254584" y="5234879"/>
                </a:lnTo>
                <a:lnTo>
                  <a:pt x="0" y="523487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3" name="Freeform 23"/>
          <p:cNvSpPr/>
          <p:nvPr/>
        </p:nvSpPr>
        <p:spPr>
          <a:xfrm>
            <a:off x="10616954" y="5567808"/>
            <a:ext cx="1379445" cy="1381172"/>
          </a:xfrm>
          <a:custGeom>
            <a:avLst/>
            <a:gdLst/>
            <a:ahLst/>
            <a:cxnLst/>
            <a:rect l="l" t="t" r="r" b="b"/>
            <a:pathLst>
              <a:path w="1379445" h="1381172">
                <a:moveTo>
                  <a:pt x="0" y="0"/>
                </a:moveTo>
                <a:lnTo>
                  <a:pt x="1379446" y="0"/>
                </a:lnTo>
                <a:lnTo>
                  <a:pt x="1379446" y="1381172"/>
                </a:lnTo>
                <a:lnTo>
                  <a:pt x="0" y="1381172"/>
                </a:lnTo>
                <a:lnTo>
                  <a:pt x="0" y="0"/>
                </a:lnTo>
                <a:close/>
              </a:path>
            </a:pathLst>
          </a:custGeom>
          <a:blipFill>
            <a:blip r:embed="rId8"/>
            <a:stretch>
              <a:fillRect/>
            </a:stretch>
          </a:blipFill>
        </p:spPr>
      </p:sp>
      <p:sp>
        <p:nvSpPr>
          <p:cNvPr id="24" name="Freeform 24"/>
          <p:cNvSpPr/>
          <p:nvPr/>
        </p:nvSpPr>
        <p:spPr>
          <a:xfrm>
            <a:off x="12736404" y="2342777"/>
            <a:ext cx="1369795" cy="1401113"/>
          </a:xfrm>
          <a:custGeom>
            <a:avLst/>
            <a:gdLst/>
            <a:ahLst/>
            <a:cxnLst/>
            <a:rect l="l" t="t" r="r" b="b"/>
            <a:pathLst>
              <a:path w="1369795" h="1401113">
                <a:moveTo>
                  <a:pt x="0" y="0"/>
                </a:moveTo>
                <a:lnTo>
                  <a:pt x="1369795" y="0"/>
                </a:lnTo>
                <a:lnTo>
                  <a:pt x="1369795" y="1401113"/>
                </a:lnTo>
                <a:lnTo>
                  <a:pt x="0" y="140111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25" name="Freeform 25"/>
          <p:cNvSpPr/>
          <p:nvPr/>
        </p:nvSpPr>
        <p:spPr>
          <a:xfrm flipH="1">
            <a:off x="14106199" y="5514410"/>
            <a:ext cx="1876712" cy="1855599"/>
          </a:xfrm>
          <a:custGeom>
            <a:avLst/>
            <a:gdLst/>
            <a:ahLst/>
            <a:cxnLst/>
            <a:rect l="l" t="t" r="r" b="b"/>
            <a:pathLst>
              <a:path w="1876712" h="1855599">
                <a:moveTo>
                  <a:pt x="1876712" y="0"/>
                </a:moveTo>
                <a:lnTo>
                  <a:pt x="0" y="0"/>
                </a:lnTo>
                <a:lnTo>
                  <a:pt x="0" y="1855599"/>
                </a:lnTo>
                <a:lnTo>
                  <a:pt x="1876712" y="1855599"/>
                </a:lnTo>
                <a:lnTo>
                  <a:pt x="1876712" y="0"/>
                </a:lnTo>
                <a:close/>
              </a:path>
            </a:pathLst>
          </a:custGeom>
          <a:blipFill>
            <a:blip r:embed="rId11"/>
            <a:stretch>
              <a:fillRect/>
            </a:stretch>
          </a:blipFill>
        </p:spPr>
      </p:sp>
      <p:sp>
        <p:nvSpPr>
          <p:cNvPr id="26" name="TextBox 26"/>
          <p:cNvSpPr txBox="1"/>
          <p:nvPr/>
        </p:nvSpPr>
        <p:spPr>
          <a:xfrm>
            <a:off x="12209597" y="1822032"/>
            <a:ext cx="2143423" cy="396240"/>
          </a:xfrm>
          <a:prstGeom prst="rect">
            <a:avLst/>
          </a:prstGeom>
        </p:spPr>
        <p:txBody>
          <a:bodyPr lIns="0" tIns="0" rIns="0" bIns="0" rtlCol="0" anchor="t">
            <a:spAutoFit/>
          </a:bodyPr>
          <a:lstStyle/>
          <a:p>
            <a:pPr algn="ctr">
              <a:lnSpc>
                <a:spcPts val="3359"/>
              </a:lnSpc>
            </a:pPr>
            <a:r>
              <a:rPr lang="en-US" sz="2400">
                <a:solidFill>
                  <a:srgbClr val="FFFFFF"/>
                </a:solidFill>
                <a:latin typeface="Canva Sans"/>
              </a:rPr>
              <a:t>Crop selection</a:t>
            </a:r>
          </a:p>
        </p:txBody>
      </p:sp>
      <p:sp>
        <p:nvSpPr>
          <p:cNvPr id="27" name="TextBox 27"/>
          <p:cNvSpPr txBox="1"/>
          <p:nvPr/>
        </p:nvSpPr>
        <p:spPr>
          <a:xfrm>
            <a:off x="9804550" y="7195936"/>
            <a:ext cx="1487091" cy="396240"/>
          </a:xfrm>
          <a:prstGeom prst="rect">
            <a:avLst/>
          </a:prstGeom>
        </p:spPr>
        <p:txBody>
          <a:bodyPr lIns="0" tIns="0" rIns="0" bIns="0" rtlCol="0" anchor="t">
            <a:spAutoFit/>
          </a:bodyPr>
          <a:lstStyle/>
          <a:p>
            <a:pPr algn="ctr">
              <a:lnSpc>
                <a:spcPts val="3359"/>
              </a:lnSpc>
            </a:pPr>
            <a:r>
              <a:rPr lang="en-US" sz="2400">
                <a:solidFill>
                  <a:srgbClr val="FFFFFF"/>
                </a:solidFill>
                <a:latin typeface="Canva Sans"/>
              </a:rPr>
              <a:t>Plant care</a:t>
            </a:r>
          </a:p>
        </p:txBody>
      </p:sp>
      <p:sp>
        <p:nvSpPr>
          <p:cNvPr id="28" name="TextBox 28"/>
          <p:cNvSpPr txBox="1"/>
          <p:nvPr/>
        </p:nvSpPr>
        <p:spPr>
          <a:xfrm>
            <a:off x="14861009" y="7441083"/>
            <a:ext cx="3058840" cy="396240"/>
          </a:xfrm>
          <a:prstGeom prst="rect">
            <a:avLst/>
          </a:prstGeom>
        </p:spPr>
        <p:txBody>
          <a:bodyPr lIns="0" tIns="0" rIns="0" bIns="0" rtlCol="0" anchor="t">
            <a:spAutoFit/>
          </a:bodyPr>
          <a:lstStyle/>
          <a:p>
            <a:pPr algn="ctr">
              <a:lnSpc>
                <a:spcPts val="3359"/>
              </a:lnSpc>
            </a:pPr>
            <a:r>
              <a:rPr lang="en-US" sz="2400">
                <a:solidFill>
                  <a:srgbClr val="FFFFFF"/>
                </a:solidFill>
                <a:latin typeface="Canva Sans"/>
              </a:rPr>
              <a:t>Online Marketplace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grpSp>
        <p:nvGrpSpPr>
          <p:cNvPr id="3" name="Group 3"/>
          <p:cNvGrpSpPr/>
          <p:nvPr/>
        </p:nvGrpSpPr>
        <p:grpSpPr>
          <a:xfrm>
            <a:off x="914400" y="876300"/>
            <a:ext cx="16230600" cy="8229600"/>
            <a:chOff x="0" y="0"/>
            <a:chExt cx="3774616" cy="1913890"/>
          </a:xfrm>
        </p:grpSpPr>
        <p:sp>
          <p:nvSpPr>
            <p:cNvPr id="4" name="Freeform 4"/>
            <p:cNvSpPr/>
            <p:nvPr/>
          </p:nvSpPr>
          <p:spPr>
            <a:xfrm>
              <a:off x="0" y="0"/>
              <a:ext cx="3774617" cy="1913890"/>
            </a:xfrm>
            <a:custGeom>
              <a:avLst/>
              <a:gdLst/>
              <a:ahLst/>
              <a:cxnLst/>
              <a:rect l="l" t="t" r="r" b="b"/>
              <a:pathLst>
                <a:path w="3774617" h="1913890">
                  <a:moveTo>
                    <a:pt x="0" y="0"/>
                  </a:moveTo>
                  <a:lnTo>
                    <a:pt x="3774617" y="0"/>
                  </a:lnTo>
                  <a:lnTo>
                    <a:pt x="3774617" y="1913890"/>
                  </a:lnTo>
                  <a:lnTo>
                    <a:pt x="0" y="1913890"/>
                  </a:lnTo>
                  <a:close/>
                </a:path>
              </a:pathLst>
            </a:custGeom>
            <a:solidFill>
              <a:srgbClr val="1E2C25">
                <a:alpha val="69804"/>
              </a:srgbClr>
            </a:solidFill>
          </p:spPr>
        </p:sp>
      </p:grpSp>
      <p:grpSp>
        <p:nvGrpSpPr>
          <p:cNvPr id="5" name="Group 5"/>
          <p:cNvGrpSpPr/>
          <p:nvPr/>
        </p:nvGrpSpPr>
        <p:grpSpPr>
          <a:xfrm>
            <a:off x="-848613" y="7241691"/>
            <a:ext cx="4033217" cy="403321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7" name="Group 7"/>
          <p:cNvGrpSpPr/>
          <p:nvPr/>
        </p:nvGrpSpPr>
        <p:grpSpPr>
          <a:xfrm>
            <a:off x="15103395" y="-987909"/>
            <a:ext cx="4033217" cy="4033217"/>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9" name="Group 9"/>
          <p:cNvGrpSpPr/>
          <p:nvPr/>
        </p:nvGrpSpPr>
        <p:grpSpPr>
          <a:xfrm>
            <a:off x="14876763" y="1817931"/>
            <a:ext cx="1593306" cy="1593306"/>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11" name="Group 11"/>
          <p:cNvGrpSpPr/>
          <p:nvPr/>
        </p:nvGrpSpPr>
        <p:grpSpPr>
          <a:xfrm>
            <a:off x="1817931" y="6875763"/>
            <a:ext cx="1593306" cy="1593306"/>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sp>
        <p:nvSpPr>
          <p:cNvPr id="13" name="Freeform 13"/>
          <p:cNvSpPr/>
          <p:nvPr/>
        </p:nvSpPr>
        <p:spPr>
          <a:xfrm rot="5400000">
            <a:off x="17193074" y="8153849"/>
            <a:ext cx="1472602" cy="736301"/>
          </a:xfrm>
          <a:custGeom>
            <a:avLst/>
            <a:gdLst/>
            <a:ahLst/>
            <a:cxnLst/>
            <a:rect l="l" t="t" r="r" b="b"/>
            <a:pathLst>
              <a:path w="1472602" h="736301">
                <a:moveTo>
                  <a:pt x="0" y="0"/>
                </a:moveTo>
                <a:lnTo>
                  <a:pt x="1472601" y="0"/>
                </a:lnTo>
                <a:lnTo>
                  <a:pt x="1472601" y="736301"/>
                </a:lnTo>
                <a:lnTo>
                  <a:pt x="0" y="73630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4" name="Freeform 14"/>
          <p:cNvSpPr/>
          <p:nvPr/>
        </p:nvSpPr>
        <p:spPr>
          <a:xfrm flipH="1" flipV="1">
            <a:off x="0" y="0"/>
            <a:ext cx="1345171" cy="1345171"/>
          </a:xfrm>
          <a:custGeom>
            <a:avLst/>
            <a:gdLst/>
            <a:ahLst/>
            <a:cxnLst/>
            <a:rect l="l" t="t" r="r" b="b"/>
            <a:pathLst>
              <a:path w="1345171" h="1345171">
                <a:moveTo>
                  <a:pt x="1345171" y="1345171"/>
                </a:moveTo>
                <a:lnTo>
                  <a:pt x="0" y="1345171"/>
                </a:lnTo>
                <a:lnTo>
                  <a:pt x="0" y="0"/>
                </a:lnTo>
                <a:lnTo>
                  <a:pt x="1345171" y="0"/>
                </a:lnTo>
                <a:lnTo>
                  <a:pt x="1345171" y="1345171"/>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Freeform 15"/>
          <p:cNvSpPr/>
          <p:nvPr/>
        </p:nvSpPr>
        <p:spPr>
          <a:xfrm>
            <a:off x="349612" y="345969"/>
            <a:ext cx="502555" cy="476158"/>
          </a:xfrm>
          <a:custGeom>
            <a:avLst/>
            <a:gdLst/>
            <a:ahLst/>
            <a:cxnLst/>
            <a:rect l="l" t="t" r="r" b="b"/>
            <a:pathLst>
              <a:path w="502555" h="476158">
                <a:moveTo>
                  <a:pt x="0" y="0"/>
                </a:moveTo>
                <a:lnTo>
                  <a:pt x="502555" y="0"/>
                </a:lnTo>
                <a:lnTo>
                  <a:pt x="502555" y="476158"/>
                </a:lnTo>
                <a:lnTo>
                  <a:pt x="0" y="47615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6" name="TextBox 16"/>
          <p:cNvSpPr txBox="1"/>
          <p:nvPr/>
        </p:nvSpPr>
        <p:spPr>
          <a:xfrm>
            <a:off x="4748021" y="2141509"/>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Problem Statement</a:t>
            </a:r>
          </a:p>
        </p:txBody>
      </p:sp>
      <p:grpSp>
        <p:nvGrpSpPr>
          <p:cNvPr id="17" name="Group 17"/>
          <p:cNvGrpSpPr/>
          <p:nvPr/>
        </p:nvGrpSpPr>
        <p:grpSpPr>
          <a:xfrm>
            <a:off x="8550361" y="1570648"/>
            <a:ext cx="494567" cy="494567"/>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9" name="Group 19"/>
          <p:cNvGrpSpPr/>
          <p:nvPr/>
        </p:nvGrpSpPr>
        <p:grpSpPr>
          <a:xfrm>
            <a:off x="8896716" y="1570648"/>
            <a:ext cx="494567" cy="494567"/>
            <a:chOff x="0" y="0"/>
            <a:chExt cx="6350000" cy="6350000"/>
          </a:xfrm>
        </p:grpSpPr>
        <p:sp>
          <p:nvSpPr>
            <p:cNvPr id="20" name="Freeform 2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21" name="Group 21"/>
          <p:cNvGrpSpPr/>
          <p:nvPr/>
        </p:nvGrpSpPr>
        <p:grpSpPr>
          <a:xfrm>
            <a:off x="9243071" y="1570648"/>
            <a:ext cx="494567" cy="49456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23" name="TextBox 23"/>
          <p:cNvSpPr txBox="1"/>
          <p:nvPr/>
        </p:nvSpPr>
        <p:spPr>
          <a:xfrm>
            <a:off x="1028700" y="5601352"/>
            <a:ext cx="16230600" cy="1825626"/>
          </a:xfrm>
          <a:prstGeom prst="rect">
            <a:avLst/>
          </a:prstGeom>
        </p:spPr>
        <p:txBody>
          <a:bodyPr lIns="0" tIns="0" rIns="0" bIns="0" rtlCol="0" anchor="t">
            <a:spAutoFit/>
          </a:bodyPr>
          <a:lstStyle/>
          <a:p>
            <a:pPr algn="ctr">
              <a:lnSpc>
                <a:spcPts val="4899"/>
              </a:lnSpc>
              <a:spcBef>
                <a:spcPct val="0"/>
              </a:spcBef>
            </a:pPr>
            <a:r>
              <a:rPr lang="en-US" sz="3499" dirty="0">
                <a:solidFill>
                  <a:srgbClr val="62A64C"/>
                </a:solidFill>
                <a:latin typeface="Source Sans Pro"/>
              </a:rPr>
              <a:t>This projects aims to solve this issue with unified software solution which can recommend crop based on soil nutrient, recommend crop cure ideas and provide online platform for selling </a:t>
            </a:r>
            <a:r>
              <a:rPr lang="en-US" sz="3499" dirty="0" err="1">
                <a:solidFill>
                  <a:srgbClr val="62A64C"/>
                </a:solidFill>
                <a:latin typeface="Source Sans Pro"/>
              </a:rPr>
              <a:t>agro</a:t>
            </a:r>
            <a:r>
              <a:rPr lang="en-US" sz="3499" dirty="0">
                <a:solidFill>
                  <a:srgbClr val="62A64C"/>
                </a:solidFill>
                <a:latin typeface="Source Sans Pro"/>
              </a:rPr>
              <a:t> products.</a:t>
            </a:r>
          </a:p>
        </p:txBody>
      </p:sp>
      <p:sp>
        <p:nvSpPr>
          <p:cNvPr id="24" name="Freeform 24"/>
          <p:cNvSpPr/>
          <p:nvPr/>
        </p:nvSpPr>
        <p:spPr>
          <a:xfrm>
            <a:off x="8460555" y="7891491"/>
            <a:ext cx="1861458" cy="1863788"/>
          </a:xfrm>
          <a:custGeom>
            <a:avLst/>
            <a:gdLst/>
            <a:ahLst/>
            <a:cxnLst/>
            <a:rect l="l" t="t" r="r" b="b"/>
            <a:pathLst>
              <a:path w="1861458" h="1863788">
                <a:moveTo>
                  <a:pt x="0" y="0"/>
                </a:moveTo>
                <a:lnTo>
                  <a:pt x="1861458" y="0"/>
                </a:lnTo>
                <a:lnTo>
                  <a:pt x="1861458" y="1863787"/>
                </a:lnTo>
                <a:lnTo>
                  <a:pt x="0" y="1863787"/>
                </a:lnTo>
                <a:lnTo>
                  <a:pt x="0" y="0"/>
                </a:lnTo>
                <a:close/>
              </a:path>
            </a:pathLst>
          </a:custGeom>
          <a:blipFill>
            <a:blip r:embed="rId9"/>
            <a:stretch>
              <a:fillRect/>
            </a:stretch>
          </a:blipFill>
        </p:spPr>
      </p:sp>
      <p:sp>
        <p:nvSpPr>
          <p:cNvPr id="25" name="Freeform 25"/>
          <p:cNvSpPr/>
          <p:nvPr/>
        </p:nvSpPr>
        <p:spPr>
          <a:xfrm>
            <a:off x="1817931" y="7863563"/>
            <a:ext cx="1849432" cy="1891715"/>
          </a:xfrm>
          <a:custGeom>
            <a:avLst/>
            <a:gdLst/>
            <a:ahLst/>
            <a:cxnLst/>
            <a:rect l="l" t="t" r="r" b="b"/>
            <a:pathLst>
              <a:path w="1849432" h="1891715">
                <a:moveTo>
                  <a:pt x="0" y="0"/>
                </a:moveTo>
                <a:lnTo>
                  <a:pt x="1849432" y="0"/>
                </a:lnTo>
                <a:lnTo>
                  <a:pt x="1849432" y="1891715"/>
                </a:lnTo>
                <a:lnTo>
                  <a:pt x="0" y="189171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26" name="Freeform 26"/>
          <p:cNvSpPr/>
          <p:nvPr/>
        </p:nvSpPr>
        <p:spPr>
          <a:xfrm flipH="1">
            <a:off x="15113088" y="7785698"/>
            <a:ext cx="1876712" cy="1855599"/>
          </a:xfrm>
          <a:custGeom>
            <a:avLst/>
            <a:gdLst/>
            <a:ahLst/>
            <a:cxnLst/>
            <a:rect l="l" t="t" r="r" b="b"/>
            <a:pathLst>
              <a:path w="1876712" h="1855599">
                <a:moveTo>
                  <a:pt x="1876711" y="0"/>
                </a:moveTo>
                <a:lnTo>
                  <a:pt x="0" y="0"/>
                </a:lnTo>
                <a:lnTo>
                  <a:pt x="0" y="1855599"/>
                </a:lnTo>
                <a:lnTo>
                  <a:pt x="1876711" y="1855599"/>
                </a:lnTo>
                <a:lnTo>
                  <a:pt x="1876711" y="0"/>
                </a:lnTo>
                <a:close/>
              </a:path>
            </a:pathLst>
          </a:custGeom>
          <a:blipFill>
            <a:blip r:embed="rId12"/>
            <a:stretch>
              <a:fillRect/>
            </a:stretch>
          </a:blipFill>
        </p:spPr>
      </p:sp>
      <p:sp>
        <p:nvSpPr>
          <p:cNvPr id="27" name="TextBox 27"/>
          <p:cNvSpPr txBox="1"/>
          <p:nvPr/>
        </p:nvSpPr>
        <p:spPr>
          <a:xfrm>
            <a:off x="2326300" y="3401712"/>
            <a:ext cx="13635400" cy="1780540"/>
          </a:xfrm>
          <a:prstGeom prst="rect">
            <a:avLst/>
          </a:prstGeom>
        </p:spPr>
        <p:txBody>
          <a:bodyPr lIns="0" tIns="0" rIns="0" bIns="0" rtlCol="0" anchor="t">
            <a:spAutoFit/>
          </a:bodyPr>
          <a:lstStyle/>
          <a:p>
            <a:pPr algn="ctr">
              <a:lnSpc>
                <a:spcPts val="4759"/>
              </a:lnSpc>
            </a:pPr>
            <a:r>
              <a:rPr lang="en-US" sz="3399" dirty="0">
                <a:solidFill>
                  <a:srgbClr val="FFFFFF"/>
                </a:solidFill>
                <a:latin typeface="Canva Sans"/>
              </a:rPr>
              <a:t>Lack of expertise on crop selection, lack of expertise during cultivation and lack of online platform for selling </a:t>
            </a:r>
            <a:r>
              <a:rPr lang="en-US" sz="3399" dirty="0" err="1">
                <a:solidFill>
                  <a:srgbClr val="FFFFFF"/>
                </a:solidFill>
                <a:latin typeface="Canva Sans"/>
              </a:rPr>
              <a:t>agro</a:t>
            </a:r>
            <a:r>
              <a:rPr lang="en-US" sz="3399" dirty="0">
                <a:solidFill>
                  <a:srgbClr val="FFFFFF"/>
                </a:solidFill>
                <a:latin typeface="Canva Sans"/>
              </a:rPr>
              <a:t> products are some problems in current agriculture scenario.</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grpSp>
        <p:nvGrpSpPr>
          <p:cNvPr id="3" name="Group 3"/>
          <p:cNvGrpSpPr/>
          <p:nvPr/>
        </p:nvGrpSpPr>
        <p:grpSpPr>
          <a:xfrm>
            <a:off x="-848613" y="7241691"/>
            <a:ext cx="4033217" cy="4033217"/>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5" name="Group 5"/>
          <p:cNvGrpSpPr/>
          <p:nvPr/>
        </p:nvGrpSpPr>
        <p:grpSpPr>
          <a:xfrm>
            <a:off x="15103395" y="-987909"/>
            <a:ext cx="4033217" cy="403321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7" name="Group 7"/>
          <p:cNvGrpSpPr/>
          <p:nvPr/>
        </p:nvGrpSpPr>
        <p:grpSpPr>
          <a:xfrm>
            <a:off x="14876763" y="1817931"/>
            <a:ext cx="1593306" cy="1593306"/>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grpSp>
        <p:nvGrpSpPr>
          <p:cNvPr id="9" name="Group 9"/>
          <p:cNvGrpSpPr/>
          <p:nvPr/>
        </p:nvGrpSpPr>
        <p:grpSpPr>
          <a:xfrm>
            <a:off x="1817931" y="6875763"/>
            <a:ext cx="1593306" cy="1593306"/>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9804"/>
              </a:srgbClr>
            </a:solidFill>
          </p:spPr>
        </p:sp>
      </p:grpSp>
      <p:sp>
        <p:nvSpPr>
          <p:cNvPr id="11" name="Freeform 11"/>
          <p:cNvSpPr/>
          <p:nvPr/>
        </p:nvSpPr>
        <p:spPr>
          <a:xfrm rot="-5400000">
            <a:off x="-431866" y="4853915"/>
            <a:ext cx="1472602" cy="736301"/>
          </a:xfrm>
          <a:custGeom>
            <a:avLst/>
            <a:gdLst/>
            <a:ahLst/>
            <a:cxnLst/>
            <a:rect l="l" t="t" r="r" b="b"/>
            <a:pathLst>
              <a:path w="1472602" h="736301">
                <a:moveTo>
                  <a:pt x="0" y="0"/>
                </a:moveTo>
                <a:lnTo>
                  <a:pt x="1472602" y="0"/>
                </a:lnTo>
                <a:lnTo>
                  <a:pt x="1472602" y="736301"/>
                </a:lnTo>
                <a:lnTo>
                  <a:pt x="0" y="73630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Freeform 12"/>
          <p:cNvSpPr/>
          <p:nvPr/>
        </p:nvSpPr>
        <p:spPr>
          <a:xfrm flipH="1" flipV="1">
            <a:off x="0" y="0"/>
            <a:ext cx="1345171" cy="1345171"/>
          </a:xfrm>
          <a:custGeom>
            <a:avLst/>
            <a:gdLst/>
            <a:ahLst/>
            <a:cxnLst/>
            <a:rect l="l" t="t" r="r" b="b"/>
            <a:pathLst>
              <a:path w="1345171" h="1345171">
                <a:moveTo>
                  <a:pt x="1345171" y="1345171"/>
                </a:moveTo>
                <a:lnTo>
                  <a:pt x="0" y="1345171"/>
                </a:lnTo>
                <a:lnTo>
                  <a:pt x="0" y="0"/>
                </a:lnTo>
                <a:lnTo>
                  <a:pt x="1345171" y="0"/>
                </a:lnTo>
                <a:lnTo>
                  <a:pt x="1345171" y="1345171"/>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349612" y="345969"/>
            <a:ext cx="502555" cy="476158"/>
          </a:xfrm>
          <a:custGeom>
            <a:avLst/>
            <a:gdLst/>
            <a:ahLst/>
            <a:cxnLst/>
            <a:rect l="l" t="t" r="r" b="b"/>
            <a:pathLst>
              <a:path w="502555" h="476158">
                <a:moveTo>
                  <a:pt x="0" y="0"/>
                </a:moveTo>
                <a:lnTo>
                  <a:pt x="502555" y="0"/>
                </a:lnTo>
                <a:lnTo>
                  <a:pt x="502555" y="476158"/>
                </a:lnTo>
                <a:lnTo>
                  <a:pt x="0" y="47615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14" name="Group 14"/>
          <p:cNvGrpSpPr/>
          <p:nvPr/>
        </p:nvGrpSpPr>
        <p:grpSpPr>
          <a:xfrm>
            <a:off x="903326" y="907863"/>
            <a:ext cx="16230600" cy="8229600"/>
            <a:chOff x="0" y="0"/>
            <a:chExt cx="3774616" cy="1913890"/>
          </a:xfrm>
        </p:grpSpPr>
        <p:sp>
          <p:nvSpPr>
            <p:cNvPr id="15" name="Freeform 15"/>
            <p:cNvSpPr/>
            <p:nvPr/>
          </p:nvSpPr>
          <p:spPr>
            <a:xfrm>
              <a:off x="0" y="0"/>
              <a:ext cx="3774617" cy="1913890"/>
            </a:xfrm>
            <a:custGeom>
              <a:avLst/>
              <a:gdLst/>
              <a:ahLst/>
              <a:cxnLst/>
              <a:rect l="l" t="t" r="r" b="b"/>
              <a:pathLst>
                <a:path w="3774617" h="1913890">
                  <a:moveTo>
                    <a:pt x="0" y="0"/>
                  </a:moveTo>
                  <a:lnTo>
                    <a:pt x="3774617" y="0"/>
                  </a:lnTo>
                  <a:lnTo>
                    <a:pt x="3774617" y="1913890"/>
                  </a:lnTo>
                  <a:lnTo>
                    <a:pt x="0" y="1913890"/>
                  </a:lnTo>
                  <a:close/>
                </a:path>
              </a:pathLst>
            </a:custGeom>
            <a:solidFill>
              <a:srgbClr val="1E2C25">
                <a:alpha val="69804"/>
              </a:srgbClr>
            </a:solidFill>
          </p:spPr>
        </p:sp>
      </p:grpSp>
      <p:grpSp>
        <p:nvGrpSpPr>
          <p:cNvPr id="16" name="Group 16"/>
          <p:cNvGrpSpPr/>
          <p:nvPr/>
        </p:nvGrpSpPr>
        <p:grpSpPr>
          <a:xfrm>
            <a:off x="8550361" y="1345171"/>
            <a:ext cx="1187277" cy="494567"/>
            <a:chOff x="0" y="0"/>
            <a:chExt cx="1583036" cy="659423"/>
          </a:xfrm>
        </p:grpSpPr>
        <p:grpSp>
          <p:nvGrpSpPr>
            <p:cNvPr id="17" name="Group 17"/>
            <p:cNvGrpSpPr/>
            <p:nvPr/>
          </p:nvGrpSpPr>
          <p:grpSpPr>
            <a:xfrm>
              <a:off x="0" y="0"/>
              <a:ext cx="659423" cy="659423"/>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9" name="Group 19"/>
            <p:cNvGrpSpPr/>
            <p:nvPr/>
          </p:nvGrpSpPr>
          <p:grpSpPr>
            <a:xfrm>
              <a:off x="461807" y="0"/>
              <a:ext cx="659423" cy="659423"/>
              <a:chOff x="0" y="0"/>
              <a:chExt cx="6350000" cy="6350000"/>
            </a:xfrm>
          </p:grpSpPr>
          <p:sp>
            <p:nvSpPr>
              <p:cNvPr id="20" name="Freeform 2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21" name="Group 21"/>
            <p:cNvGrpSpPr/>
            <p:nvPr/>
          </p:nvGrpSpPr>
          <p:grpSpPr>
            <a:xfrm>
              <a:off x="923613" y="0"/>
              <a:ext cx="659423" cy="659423"/>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sp>
        <p:nvSpPr>
          <p:cNvPr id="23" name="TextBox 23"/>
          <p:cNvSpPr txBox="1"/>
          <p:nvPr/>
        </p:nvSpPr>
        <p:spPr>
          <a:xfrm>
            <a:off x="4847092" y="2080109"/>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Objectives</a:t>
            </a:r>
          </a:p>
        </p:txBody>
      </p:sp>
      <p:grpSp>
        <p:nvGrpSpPr>
          <p:cNvPr id="24" name="Group 24"/>
          <p:cNvGrpSpPr/>
          <p:nvPr/>
        </p:nvGrpSpPr>
        <p:grpSpPr>
          <a:xfrm>
            <a:off x="2947199" y="4614700"/>
            <a:ext cx="1947569" cy="1947569"/>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89804"/>
              </a:srgbClr>
            </a:solidFill>
          </p:spPr>
        </p:sp>
      </p:grpSp>
      <p:sp>
        <p:nvSpPr>
          <p:cNvPr id="26" name="TextBox 26"/>
          <p:cNvSpPr txBox="1"/>
          <p:nvPr/>
        </p:nvSpPr>
        <p:spPr>
          <a:xfrm>
            <a:off x="2005416" y="3440587"/>
            <a:ext cx="3831135" cy="725342"/>
          </a:xfrm>
          <a:prstGeom prst="rect">
            <a:avLst/>
          </a:prstGeom>
        </p:spPr>
        <p:txBody>
          <a:bodyPr lIns="0" tIns="0" rIns="0" bIns="0" rtlCol="0" anchor="t">
            <a:spAutoFit/>
          </a:bodyPr>
          <a:lstStyle/>
          <a:p>
            <a:pPr algn="ctr">
              <a:lnSpc>
                <a:spcPts val="2937"/>
              </a:lnSpc>
            </a:pPr>
            <a:r>
              <a:rPr lang="en-US" sz="2097">
                <a:solidFill>
                  <a:srgbClr val="FFFFFF"/>
                </a:solidFill>
                <a:latin typeface="Canva Sans"/>
              </a:rPr>
              <a:t>To digitalize crop selection process</a:t>
            </a:r>
          </a:p>
        </p:txBody>
      </p:sp>
      <p:sp>
        <p:nvSpPr>
          <p:cNvPr id="27" name="TextBox 27"/>
          <p:cNvSpPr txBox="1"/>
          <p:nvPr/>
        </p:nvSpPr>
        <p:spPr>
          <a:xfrm>
            <a:off x="2005416" y="6963415"/>
            <a:ext cx="3831135" cy="881803"/>
          </a:xfrm>
          <a:prstGeom prst="rect">
            <a:avLst/>
          </a:prstGeom>
        </p:spPr>
        <p:txBody>
          <a:bodyPr lIns="0" tIns="0" rIns="0" bIns="0" rtlCol="0" anchor="t">
            <a:spAutoFit/>
          </a:bodyPr>
          <a:lstStyle/>
          <a:p>
            <a:pPr algn="ctr">
              <a:lnSpc>
                <a:spcPts val="3565"/>
              </a:lnSpc>
            </a:pPr>
            <a:r>
              <a:rPr lang="en-US" sz="2546">
                <a:solidFill>
                  <a:srgbClr val="FFFFFF"/>
                </a:solidFill>
                <a:latin typeface="Canva Sans"/>
              </a:rPr>
              <a:t>Crop Recommendation System</a:t>
            </a:r>
          </a:p>
        </p:txBody>
      </p:sp>
      <p:sp>
        <p:nvSpPr>
          <p:cNvPr id="28" name="Freeform 28"/>
          <p:cNvSpPr/>
          <p:nvPr/>
        </p:nvSpPr>
        <p:spPr>
          <a:xfrm>
            <a:off x="3399673" y="4998345"/>
            <a:ext cx="1042622" cy="1066459"/>
          </a:xfrm>
          <a:custGeom>
            <a:avLst/>
            <a:gdLst/>
            <a:ahLst/>
            <a:cxnLst/>
            <a:rect l="l" t="t" r="r" b="b"/>
            <a:pathLst>
              <a:path w="1042622" h="1066459">
                <a:moveTo>
                  <a:pt x="0" y="0"/>
                </a:moveTo>
                <a:lnTo>
                  <a:pt x="1042622" y="0"/>
                </a:lnTo>
                <a:lnTo>
                  <a:pt x="1042622" y="1066459"/>
                </a:lnTo>
                <a:lnTo>
                  <a:pt x="0" y="1066459"/>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29" name="Group 29"/>
          <p:cNvGrpSpPr/>
          <p:nvPr/>
        </p:nvGrpSpPr>
        <p:grpSpPr>
          <a:xfrm>
            <a:off x="8156990" y="4567852"/>
            <a:ext cx="1974021" cy="1974021"/>
            <a:chOff x="0" y="0"/>
            <a:chExt cx="6350000" cy="6350000"/>
          </a:xfrm>
        </p:grpSpPr>
        <p:sp>
          <p:nvSpPr>
            <p:cNvPr id="30" name="Freeform 3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89804"/>
              </a:srgbClr>
            </a:solidFill>
          </p:spPr>
        </p:sp>
      </p:grpSp>
      <p:sp>
        <p:nvSpPr>
          <p:cNvPr id="31" name="TextBox 31"/>
          <p:cNvSpPr txBox="1"/>
          <p:nvPr/>
        </p:nvSpPr>
        <p:spPr>
          <a:xfrm>
            <a:off x="7169382" y="3383183"/>
            <a:ext cx="3949237" cy="746527"/>
          </a:xfrm>
          <a:prstGeom prst="rect">
            <a:avLst/>
          </a:prstGeom>
        </p:spPr>
        <p:txBody>
          <a:bodyPr lIns="0" tIns="0" rIns="0" bIns="0" rtlCol="0" anchor="t">
            <a:spAutoFit/>
          </a:bodyPr>
          <a:lstStyle/>
          <a:p>
            <a:pPr algn="ctr">
              <a:lnSpc>
                <a:spcPts val="3027"/>
              </a:lnSpc>
            </a:pPr>
            <a:r>
              <a:rPr lang="en-US" sz="2162">
                <a:solidFill>
                  <a:srgbClr val="FFFFFF"/>
                </a:solidFill>
                <a:latin typeface="Canva Sans"/>
              </a:rPr>
              <a:t>To provide ideas in curing the plant</a:t>
            </a:r>
          </a:p>
        </p:txBody>
      </p:sp>
      <p:sp>
        <p:nvSpPr>
          <p:cNvPr id="32" name="TextBox 32"/>
          <p:cNvSpPr txBox="1"/>
          <p:nvPr/>
        </p:nvSpPr>
        <p:spPr>
          <a:xfrm>
            <a:off x="7169382" y="6990439"/>
            <a:ext cx="3949237" cy="907518"/>
          </a:xfrm>
          <a:prstGeom prst="rect">
            <a:avLst/>
          </a:prstGeom>
        </p:spPr>
        <p:txBody>
          <a:bodyPr lIns="0" tIns="0" rIns="0" bIns="0" rtlCol="0" anchor="t">
            <a:spAutoFit/>
          </a:bodyPr>
          <a:lstStyle/>
          <a:p>
            <a:pPr algn="ctr">
              <a:lnSpc>
                <a:spcPts val="3674"/>
              </a:lnSpc>
            </a:pPr>
            <a:r>
              <a:rPr lang="en-US" sz="2624">
                <a:solidFill>
                  <a:srgbClr val="FFFFFF"/>
                </a:solidFill>
                <a:latin typeface="Canva Sans"/>
              </a:rPr>
              <a:t>Plant Cure Recommendation</a:t>
            </a:r>
          </a:p>
        </p:txBody>
      </p:sp>
      <p:sp>
        <p:nvSpPr>
          <p:cNvPr id="33" name="Freeform 33"/>
          <p:cNvSpPr/>
          <p:nvPr/>
        </p:nvSpPr>
        <p:spPr>
          <a:xfrm>
            <a:off x="8595020" y="4963324"/>
            <a:ext cx="1097960" cy="1099335"/>
          </a:xfrm>
          <a:custGeom>
            <a:avLst/>
            <a:gdLst/>
            <a:ahLst/>
            <a:cxnLst/>
            <a:rect l="l" t="t" r="r" b="b"/>
            <a:pathLst>
              <a:path w="1097960" h="1099335">
                <a:moveTo>
                  <a:pt x="0" y="0"/>
                </a:moveTo>
                <a:lnTo>
                  <a:pt x="1097960" y="0"/>
                </a:lnTo>
                <a:lnTo>
                  <a:pt x="1097960" y="1099335"/>
                </a:lnTo>
                <a:lnTo>
                  <a:pt x="0" y="1099335"/>
                </a:lnTo>
                <a:lnTo>
                  <a:pt x="0" y="0"/>
                </a:lnTo>
                <a:close/>
              </a:path>
            </a:pathLst>
          </a:custGeom>
          <a:blipFill>
            <a:blip r:embed="rId11"/>
            <a:stretch>
              <a:fillRect/>
            </a:stretch>
          </a:blipFill>
        </p:spPr>
      </p:sp>
      <p:grpSp>
        <p:nvGrpSpPr>
          <p:cNvPr id="34" name="Group 34"/>
          <p:cNvGrpSpPr/>
          <p:nvPr/>
        </p:nvGrpSpPr>
        <p:grpSpPr>
          <a:xfrm>
            <a:off x="13431745" y="4565082"/>
            <a:ext cx="1957737" cy="1957737"/>
            <a:chOff x="0" y="0"/>
            <a:chExt cx="6350000" cy="6350000"/>
          </a:xfrm>
        </p:grpSpPr>
        <p:sp>
          <p:nvSpPr>
            <p:cNvPr id="35" name="Freeform 3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89804"/>
              </a:srgbClr>
            </a:solidFill>
          </p:spPr>
        </p:sp>
      </p:grpSp>
      <p:sp>
        <p:nvSpPr>
          <p:cNvPr id="36" name="TextBox 36"/>
          <p:cNvSpPr txBox="1"/>
          <p:nvPr/>
        </p:nvSpPr>
        <p:spPr>
          <a:xfrm>
            <a:off x="12485044" y="6959059"/>
            <a:ext cx="3851138" cy="886158"/>
          </a:xfrm>
          <a:prstGeom prst="rect">
            <a:avLst/>
          </a:prstGeom>
        </p:spPr>
        <p:txBody>
          <a:bodyPr lIns="0" tIns="0" rIns="0" bIns="0" rtlCol="0" anchor="t">
            <a:spAutoFit/>
          </a:bodyPr>
          <a:lstStyle/>
          <a:p>
            <a:pPr algn="ctr">
              <a:lnSpc>
                <a:spcPts val="3583"/>
              </a:lnSpc>
            </a:pPr>
            <a:r>
              <a:rPr lang="en-US" sz="2559">
                <a:solidFill>
                  <a:srgbClr val="FFFFFF"/>
                </a:solidFill>
                <a:latin typeface="Canva Sans"/>
              </a:rPr>
              <a:t>E-commerce Functionality</a:t>
            </a:r>
          </a:p>
        </p:txBody>
      </p:sp>
      <p:sp>
        <p:nvSpPr>
          <p:cNvPr id="37" name="TextBox 37"/>
          <p:cNvSpPr txBox="1"/>
          <p:nvPr/>
        </p:nvSpPr>
        <p:spPr>
          <a:xfrm>
            <a:off x="11701223" y="3417789"/>
            <a:ext cx="5418781" cy="728930"/>
          </a:xfrm>
          <a:prstGeom prst="rect">
            <a:avLst/>
          </a:prstGeom>
        </p:spPr>
        <p:txBody>
          <a:bodyPr lIns="0" tIns="0" rIns="0" bIns="0" rtlCol="0" anchor="t">
            <a:spAutoFit/>
          </a:bodyPr>
          <a:lstStyle/>
          <a:p>
            <a:pPr algn="ctr">
              <a:lnSpc>
                <a:spcPts val="2952"/>
              </a:lnSpc>
            </a:pPr>
            <a:r>
              <a:rPr lang="en-US" sz="2108">
                <a:solidFill>
                  <a:srgbClr val="FFFFFF"/>
                </a:solidFill>
                <a:latin typeface="Canva Sans"/>
              </a:rPr>
              <a:t>To develop platform for trading agricultural products.</a:t>
            </a:r>
          </a:p>
        </p:txBody>
      </p:sp>
      <p:sp>
        <p:nvSpPr>
          <p:cNvPr id="38" name="Freeform 38"/>
          <p:cNvSpPr/>
          <p:nvPr/>
        </p:nvSpPr>
        <p:spPr>
          <a:xfrm flipH="1">
            <a:off x="13754665" y="4928132"/>
            <a:ext cx="1311897" cy="1297138"/>
          </a:xfrm>
          <a:custGeom>
            <a:avLst/>
            <a:gdLst/>
            <a:ahLst/>
            <a:cxnLst/>
            <a:rect l="l" t="t" r="r" b="b"/>
            <a:pathLst>
              <a:path w="1311897" h="1297138">
                <a:moveTo>
                  <a:pt x="1311897" y="0"/>
                </a:moveTo>
                <a:lnTo>
                  <a:pt x="0" y="0"/>
                </a:lnTo>
                <a:lnTo>
                  <a:pt x="0" y="1297139"/>
                </a:lnTo>
                <a:lnTo>
                  <a:pt x="1311897" y="1297139"/>
                </a:lnTo>
                <a:lnTo>
                  <a:pt x="1311897" y="0"/>
                </a:lnTo>
                <a:close/>
              </a:path>
            </a:pathLst>
          </a:custGeom>
          <a:blipFill>
            <a:blip r:embed="rId12"/>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E2C25"/>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1823855" y="1028700"/>
            <a:ext cx="6464145" cy="9258300"/>
            <a:chOff x="0" y="0"/>
            <a:chExt cx="4433570" cy="6350000"/>
          </a:xfrm>
        </p:grpSpPr>
        <p:sp>
          <p:nvSpPr>
            <p:cNvPr id="3" name="Freeform 3"/>
            <p:cNvSpPr/>
            <p:nvPr/>
          </p:nvSpPr>
          <p:spPr>
            <a:xfrm>
              <a:off x="0" y="0"/>
              <a:ext cx="4433570" cy="6350000"/>
            </a:xfrm>
            <a:custGeom>
              <a:avLst/>
              <a:gdLst/>
              <a:ahLst/>
              <a:cxnLst/>
              <a:rect l="l" t="t" r="r" b="b"/>
              <a:pathLst>
                <a:path w="4433570" h="6350000">
                  <a:moveTo>
                    <a:pt x="4433570" y="0"/>
                  </a:moveTo>
                  <a:lnTo>
                    <a:pt x="4433570" y="0"/>
                  </a:lnTo>
                  <a:lnTo>
                    <a:pt x="4433570" y="0"/>
                  </a:lnTo>
                  <a:lnTo>
                    <a:pt x="4433570" y="6350000"/>
                  </a:lnTo>
                  <a:lnTo>
                    <a:pt x="4433570" y="6350000"/>
                  </a:lnTo>
                  <a:lnTo>
                    <a:pt x="0" y="6350000"/>
                  </a:lnTo>
                  <a:lnTo>
                    <a:pt x="0" y="6350000"/>
                  </a:lnTo>
                  <a:lnTo>
                    <a:pt x="0" y="4433570"/>
                  </a:lnTo>
                  <a:cubicBezTo>
                    <a:pt x="0" y="1985010"/>
                    <a:pt x="1985010" y="0"/>
                    <a:pt x="4433570" y="0"/>
                  </a:cubicBezTo>
                  <a:close/>
                </a:path>
              </a:pathLst>
            </a:custGeom>
            <a:blipFill>
              <a:blip r:embed="rId2"/>
              <a:stretch>
                <a:fillRect l="-2833" r="-48327"/>
              </a:stretch>
            </a:blipFill>
          </p:spPr>
        </p:sp>
      </p:grpSp>
      <p:grpSp>
        <p:nvGrpSpPr>
          <p:cNvPr id="4" name="Group 4"/>
          <p:cNvGrpSpPr/>
          <p:nvPr/>
        </p:nvGrpSpPr>
        <p:grpSpPr>
          <a:xfrm>
            <a:off x="9327866" y="1345171"/>
            <a:ext cx="4991978" cy="499197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E2C25"/>
            </a:solidFill>
          </p:spPr>
        </p:sp>
      </p:grpSp>
      <p:grpSp>
        <p:nvGrpSpPr>
          <p:cNvPr id="6" name="Group 6"/>
          <p:cNvGrpSpPr>
            <a:grpSpLocks noChangeAspect="1"/>
          </p:cNvGrpSpPr>
          <p:nvPr/>
        </p:nvGrpSpPr>
        <p:grpSpPr>
          <a:xfrm>
            <a:off x="9626042" y="1643356"/>
            <a:ext cx="4395626" cy="4395609"/>
            <a:chOff x="0" y="0"/>
            <a:chExt cx="6350000" cy="6349975"/>
          </a:xfrm>
        </p:grpSpPr>
        <p:sp>
          <p:nvSpPr>
            <p:cNvPr id="7" name="Freeform 7"/>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9083" r="-9083"/>
              </a:stretch>
            </a:blipFill>
          </p:spPr>
        </p:sp>
      </p:grpSp>
      <p:grpSp>
        <p:nvGrpSpPr>
          <p:cNvPr id="8" name="Group 8"/>
          <p:cNvGrpSpPr/>
          <p:nvPr/>
        </p:nvGrpSpPr>
        <p:grpSpPr>
          <a:xfrm>
            <a:off x="607422" y="1922107"/>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0" name="Group 10"/>
          <p:cNvGrpSpPr/>
          <p:nvPr/>
        </p:nvGrpSpPr>
        <p:grpSpPr>
          <a:xfrm>
            <a:off x="953777" y="1922107"/>
            <a:ext cx="494567" cy="494567"/>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2" name="Group 12"/>
          <p:cNvGrpSpPr/>
          <p:nvPr/>
        </p:nvGrpSpPr>
        <p:grpSpPr>
          <a:xfrm>
            <a:off x="1300132" y="1922107"/>
            <a:ext cx="494567" cy="494567"/>
            <a:chOff x="0" y="0"/>
            <a:chExt cx="6350000" cy="6350000"/>
          </a:xfrm>
        </p:grpSpPr>
        <p:sp>
          <p:nvSpPr>
            <p:cNvPr id="13" name="Freeform 1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4" name="Group 14"/>
          <p:cNvGrpSpPr/>
          <p:nvPr/>
        </p:nvGrpSpPr>
        <p:grpSpPr>
          <a:xfrm>
            <a:off x="9697012" y="6337149"/>
            <a:ext cx="2621420" cy="2621420"/>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E2C25"/>
            </a:solidFill>
          </p:spPr>
        </p:sp>
      </p:grpSp>
      <p:grpSp>
        <p:nvGrpSpPr>
          <p:cNvPr id="16" name="Group 16"/>
          <p:cNvGrpSpPr>
            <a:grpSpLocks noChangeAspect="1"/>
          </p:cNvGrpSpPr>
          <p:nvPr/>
        </p:nvGrpSpPr>
        <p:grpSpPr>
          <a:xfrm>
            <a:off x="9853592" y="6493734"/>
            <a:ext cx="2308259" cy="2308250"/>
            <a:chOff x="0" y="0"/>
            <a:chExt cx="6350000" cy="6349975"/>
          </a:xfrm>
        </p:grpSpPr>
        <p:sp>
          <p:nvSpPr>
            <p:cNvPr id="17" name="Freeform 17"/>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r="-16468" b="-23738"/>
              </a:stretch>
            </a:blipFill>
          </p:spPr>
        </p:sp>
      </p:grpSp>
      <p:grpSp>
        <p:nvGrpSpPr>
          <p:cNvPr id="18" name="Group 18"/>
          <p:cNvGrpSpPr/>
          <p:nvPr/>
        </p:nvGrpSpPr>
        <p:grpSpPr>
          <a:xfrm>
            <a:off x="-190323" y="4589627"/>
            <a:ext cx="9085269" cy="4668673"/>
            <a:chOff x="0" y="0"/>
            <a:chExt cx="3073289" cy="1579279"/>
          </a:xfrm>
        </p:grpSpPr>
        <p:sp>
          <p:nvSpPr>
            <p:cNvPr id="19" name="Freeform 19"/>
            <p:cNvSpPr/>
            <p:nvPr/>
          </p:nvSpPr>
          <p:spPr>
            <a:xfrm>
              <a:off x="0" y="0"/>
              <a:ext cx="3073289" cy="1579280"/>
            </a:xfrm>
            <a:custGeom>
              <a:avLst/>
              <a:gdLst/>
              <a:ahLst/>
              <a:cxnLst/>
              <a:rect l="l" t="t" r="r" b="b"/>
              <a:pathLst>
                <a:path w="3073289" h="1579280">
                  <a:moveTo>
                    <a:pt x="2948829" y="1579279"/>
                  </a:moveTo>
                  <a:lnTo>
                    <a:pt x="124460" y="1579279"/>
                  </a:lnTo>
                  <a:cubicBezTo>
                    <a:pt x="55880" y="1579279"/>
                    <a:pt x="0" y="1523399"/>
                    <a:pt x="0" y="1454819"/>
                  </a:cubicBezTo>
                  <a:lnTo>
                    <a:pt x="0" y="124460"/>
                  </a:lnTo>
                  <a:cubicBezTo>
                    <a:pt x="0" y="55880"/>
                    <a:pt x="55880" y="0"/>
                    <a:pt x="124460" y="0"/>
                  </a:cubicBezTo>
                  <a:lnTo>
                    <a:pt x="2948829" y="0"/>
                  </a:lnTo>
                  <a:cubicBezTo>
                    <a:pt x="3017409" y="0"/>
                    <a:pt x="3073289" y="55880"/>
                    <a:pt x="3073289" y="124460"/>
                  </a:cubicBezTo>
                  <a:lnTo>
                    <a:pt x="3073289" y="1454820"/>
                  </a:lnTo>
                  <a:cubicBezTo>
                    <a:pt x="3073289" y="1523399"/>
                    <a:pt x="3017409" y="1579280"/>
                    <a:pt x="2948829" y="1579280"/>
                  </a:cubicBezTo>
                  <a:close/>
                </a:path>
              </a:pathLst>
            </a:custGeom>
            <a:solidFill>
              <a:srgbClr val="4C8F36">
                <a:alpha val="89804"/>
              </a:srgbClr>
            </a:solidFill>
          </p:spPr>
        </p:sp>
      </p:grpSp>
      <p:sp>
        <p:nvSpPr>
          <p:cNvPr id="20" name="Freeform 20"/>
          <p:cNvSpPr/>
          <p:nvPr/>
        </p:nvSpPr>
        <p:spPr>
          <a:xfrm>
            <a:off x="7622230" y="4160510"/>
            <a:ext cx="1369311" cy="1297387"/>
          </a:xfrm>
          <a:custGeom>
            <a:avLst/>
            <a:gdLst/>
            <a:ahLst/>
            <a:cxnLst/>
            <a:rect l="l" t="t" r="r" b="b"/>
            <a:pathLst>
              <a:path w="1369311" h="1297387">
                <a:moveTo>
                  <a:pt x="0" y="0"/>
                </a:moveTo>
                <a:lnTo>
                  <a:pt x="1369311" y="0"/>
                </a:lnTo>
                <a:lnTo>
                  <a:pt x="1369311" y="1297388"/>
                </a:lnTo>
                <a:lnTo>
                  <a:pt x="0" y="129738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1" name="TextBox 21"/>
          <p:cNvSpPr txBox="1"/>
          <p:nvPr/>
        </p:nvSpPr>
        <p:spPr>
          <a:xfrm>
            <a:off x="607422" y="2719060"/>
            <a:ext cx="7077114" cy="965200"/>
          </a:xfrm>
          <a:prstGeom prst="rect">
            <a:avLst/>
          </a:prstGeom>
        </p:spPr>
        <p:txBody>
          <a:bodyPr lIns="0" tIns="0" rIns="0" bIns="0" rtlCol="0" anchor="t">
            <a:spAutoFit/>
          </a:bodyPr>
          <a:lstStyle/>
          <a:p>
            <a:pPr>
              <a:lnSpc>
                <a:spcPts val="7474"/>
              </a:lnSpc>
            </a:pPr>
            <a:r>
              <a:rPr lang="en-US" sz="6499">
                <a:solidFill>
                  <a:srgbClr val="FFFFFF"/>
                </a:solidFill>
                <a:latin typeface="Roboto Bold"/>
              </a:rPr>
              <a:t>Methodology Used</a:t>
            </a:r>
          </a:p>
        </p:txBody>
      </p:sp>
      <p:sp>
        <p:nvSpPr>
          <p:cNvPr id="22" name="TextBox 22"/>
          <p:cNvSpPr txBox="1"/>
          <p:nvPr/>
        </p:nvSpPr>
        <p:spPr>
          <a:xfrm>
            <a:off x="3371507" y="4660778"/>
            <a:ext cx="1961608" cy="870193"/>
          </a:xfrm>
          <a:prstGeom prst="rect">
            <a:avLst/>
          </a:prstGeom>
        </p:spPr>
        <p:txBody>
          <a:bodyPr lIns="0" tIns="0" rIns="0" bIns="0" rtlCol="0" anchor="t">
            <a:spAutoFit/>
          </a:bodyPr>
          <a:lstStyle/>
          <a:p>
            <a:pPr algn="ctr">
              <a:lnSpc>
                <a:spcPts val="7161"/>
              </a:lnSpc>
              <a:spcBef>
                <a:spcPct val="0"/>
              </a:spcBef>
            </a:pPr>
            <a:r>
              <a:rPr lang="en-US" sz="5115">
                <a:solidFill>
                  <a:srgbClr val="FFFFFF"/>
                </a:solidFill>
                <a:latin typeface="Source Sans Pro Bold"/>
              </a:rPr>
              <a:t>XP</a:t>
            </a:r>
          </a:p>
        </p:txBody>
      </p:sp>
      <p:sp>
        <p:nvSpPr>
          <p:cNvPr id="23" name="TextBox 23"/>
          <p:cNvSpPr txBox="1"/>
          <p:nvPr/>
        </p:nvSpPr>
        <p:spPr>
          <a:xfrm>
            <a:off x="3371507" y="5410273"/>
            <a:ext cx="1961608" cy="447530"/>
          </a:xfrm>
          <a:prstGeom prst="rect">
            <a:avLst/>
          </a:prstGeom>
        </p:spPr>
        <p:txBody>
          <a:bodyPr lIns="0" tIns="0" rIns="0" bIns="0" rtlCol="0" anchor="t">
            <a:spAutoFit/>
          </a:bodyPr>
          <a:lstStyle/>
          <a:p>
            <a:pPr algn="ctr">
              <a:lnSpc>
                <a:spcPts val="3683"/>
              </a:lnSpc>
              <a:spcBef>
                <a:spcPct val="0"/>
              </a:spcBef>
            </a:pPr>
            <a:r>
              <a:rPr lang="en-US" sz="2630">
                <a:solidFill>
                  <a:srgbClr val="FFFFFF"/>
                </a:solidFill>
                <a:latin typeface="Source Sans Pro"/>
              </a:rPr>
              <a:t>Programming</a:t>
            </a:r>
          </a:p>
        </p:txBody>
      </p:sp>
      <p:grpSp>
        <p:nvGrpSpPr>
          <p:cNvPr id="24" name="Group 24"/>
          <p:cNvGrpSpPr/>
          <p:nvPr/>
        </p:nvGrpSpPr>
        <p:grpSpPr>
          <a:xfrm>
            <a:off x="600890" y="6337149"/>
            <a:ext cx="8390651" cy="2391410"/>
            <a:chOff x="0" y="0"/>
            <a:chExt cx="11187535" cy="3188546"/>
          </a:xfrm>
        </p:grpSpPr>
        <p:sp>
          <p:nvSpPr>
            <p:cNvPr id="25" name="TextBox 25"/>
            <p:cNvSpPr txBox="1"/>
            <p:nvPr/>
          </p:nvSpPr>
          <p:spPr>
            <a:xfrm>
              <a:off x="0" y="-57150"/>
              <a:ext cx="11187535" cy="644737"/>
            </a:xfrm>
            <a:prstGeom prst="rect">
              <a:avLst/>
            </a:prstGeom>
          </p:spPr>
          <p:txBody>
            <a:bodyPr lIns="0" tIns="0" rIns="0" bIns="0" rtlCol="0" anchor="t">
              <a:spAutoFit/>
            </a:bodyPr>
            <a:lstStyle/>
            <a:p>
              <a:pPr>
                <a:lnSpc>
                  <a:spcPts val="4060"/>
                </a:lnSpc>
                <a:spcBef>
                  <a:spcPct val="0"/>
                </a:spcBef>
              </a:pPr>
              <a:r>
                <a:rPr lang="en-US" sz="2900">
                  <a:solidFill>
                    <a:srgbClr val="FFFFFF"/>
                  </a:solidFill>
                  <a:latin typeface="Source Sans Pro Bold"/>
                </a:rPr>
                <a:t>Extreme</a:t>
              </a:r>
              <a:r>
                <a:rPr lang="en-US" sz="2900">
                  <a:solidFill>
                    <a:srgbClr val="FFFFFF"/>
                  </a:solidFill>
                  <a:latin typeface="Source Sans Pro"/>
                </a:rPr>
                <a:t> </a:t>
              </a:r>
              <a:r>
                <a:rPr lang="en-US" sz="2900">
                  <a:solidFill>
                    <a:srgbClr val="FFFFFF"/>
                  </a:solidFill>
                  <a:latin typeface="Source Sans Pro Bold"/>
                </a:rPr>
                <a:t>Programming</a:t>
              </a:r>
              <a:r>
                <a:rPr lang="en-US" sz="2900">
                  <a:solidFill>
                    <a:srgbClr val="FFFFFF"/>
                  </a:solidFill>
                  <a:latin typeface="Source Sans Pro"/>
                </a:rPr>
                <a:t> Methodology was adopted </a:t>
              </a:r>
            </a:p>
          </p:txBody>
        </p:sp>
        <p:sp>
          <p:nvSpPr>
            <p:cNvPr id="26" name="TextBox 26"/>
            <p:cNvSpPr txBox="1"/>
            <p:nvPr/>
          </p:nvSpPr>
          <p:spPr>
            <a:xfrm>
              <a:off x="0" y="809837"/>
              <a:ext cx="10390302" cy="644737"/>
            </a:xfrm>
            <a:prstGeom prst="rect">
              <a:avLst/>
            </a:prstGeom>
          </p:spPr>
          <p:txBody>
            <a:bodyPr lIns="0" tIns="0" rIns="0" bIns="0" rtlCol="0" anchor="t">
              <a:spAutoFit/>
            </a:bodyPr>
            <a:lstStyle/>
            <a:p>
              <a:pPr>
                <a:lnSpc>
                  <a:spcPts val="4060"/>
                </a:lnSpc>
                <a:spcBef>
                  <a:spcPct val="0"/>
                </a:spcBef>
              </a:pPr>
              <a:r>
                <a:rPr lang="en-US" sz="2900">
                  <a:solidFill>
                    <a:srgbClr val="FFFFFF"/>
                  </a:solidFill>
                  <a:latin typeface="Source Sans Pro Bold"/>
                </a:rPr>
                <a:t>Pair</a:t>
              </a:r>
              <a:r>
                <a:rPr lang="en-US" sz="2900">
                  <a:solidFill>
                    <a:srgbClr val="FFFFFF"/>
                  </a:solidFill>
                  <a:latin typeface="Source Sans Pro"/>
                </a:rPr>
                <a:t> </a:t>
              </a:r>
              <a:r>
                <a:rPr lang="en-US" sz="2900">
                  <a:solidFill>
                    <a:srgbClr val="FFFFFF"/>
                  </a:solidFill>
                  <a:latin typeface="Source Sans Pro Bold"/>
                </a:rPr>
                <a:t>Programming</a:t>
              </a:r>
              <a:r>
                <a:rPr lang="en-US" sz="2900">
                  <a:solidFill>
                    <a:srgbClr val="FFFFFF"/>
                  </a:solidFill>
                  <a:latin typeface="Source Sans Pro"/>
                </a:rPr>
                <a:t> was practiced </a:t>
              </a:r>
            </a:p>
          </p:txBody>
        </p:sp>
        <p:sp>
          <p:nvSpPr>
            <p:cNvPr id="27" name="TextBox 27"/>
            <p:cNvSpPr txBox="1"/>
            <p:nvPr/>
          </p:nvSpPr>
          <p:spPr>
            <a:xfrm>
              <a:off x="0" y="1676823"/>
              <a:ext cx="10390302" cy="644737"/>
            </a:xfrm>
            <a:prstGeom prst="rect">
              <a:avLst/>
            </a:prstGeom>
          </p:spPr>
          <p:txBody>
            <a:bodyPr lIns="0" tIns="0" rIns="0" bIns="0" rtlCol="0" anchor="t">
              <a:spAutoFit/>
            </a:bodyPr>
            <a:lstStyle/>
            <a:p>
              <a:pPr>
                <a:lnSpc>
                  <a:spcPts val="4060"/>
                </a:lnSpc>
                <a:spcBef>
                  <a:spcPct val="0"/>
                </a:spcBef>
              </a:pPr>
              <a:r>
                <a:rPr lang="en-US" sz="2900">
                  <a:solidFill>
                    <a:srgbClr val="FFFFFF"/>
                  </a:solidFill>
                  <a:latin typeface="Source Sans Pro Bold"/>
                </a:rPr>
                <a:t>Continuous</a:t>
              </a:r>
              <a:r>
                <a:rPr lang="en-US" sz="2900">
                  <a:solidFill>
                    <a:srgbClr val="FFFFFF"/>
                  </a:solidFill>
                  <a:latin typeface="Source Sans Pro"/>
                </a:rPr>
                <a:t> </a:t>
              </a:r>
              <a:r>
                <a:rPr lang="en-US" sz="2900">
                  <a:solidFill>
                    <a:srgbClr val="FFFFFF"/>
                  </a:solidFill>
                  <a:latin typeface="Source Sans Pro Bold"/>
                </a:rPr>
                <a:t>Integration</a:t>
              </a:r>
              <a:r>
                <a:rPr lang="en-US" sz="2900">
                  <a:solidFill>
                    <a:srgbClr val="FFFFFF"/>
                  </a:solidFill>
                  <a:latin typeface="Source Sans Pro"/>
                </a:rPr>
                <a:t> (CI) was done</a:t>
              </a:r>
            </a:p>
          </p:txBody>
        </p:sp>
        <p:sp>
          <p:nvSpPr>
            <p:cNvPr id="28" name="TextBox 28"/>
            <p:cNvSpPr txBox="1"/>
            <p:nvPr/>
          </p:nvSpPr>
          <p:spPr>
            <a:xfrm>
              <a:off x="0" y="2543810"/>
              <a:ext cx="10390302" cy="644737"/>
            </a:xfrm>
            <a:prstGeom prst="rect">
              <a:avLst/>
            </a:prstGeom>
          </p:spPr>
          <p:txBody>
            <a:bodyPr lIns="0" tIns="0" rIns="0" bIns="0" rtlCol="0" anchor="t">
              <a:spAutoFit/>
            </a:bodyPr>
            <a:lstStyle/>
            <a:p>
              <a:pPr>
                <a:lnSpc>
                  <a:spcPts val="4060"/>
                </a:lnSpc>
                <a:spcBef>
                  <a:spcPct val="0"/>
                </a:spcBef>
              </a:pPr>
              <a:r>
                <a:rPr lang="en-US" sz="2900">
                  <a:solidFill>
                    <a:srgbClr val="FFFFFF"/>
                  </a:solidFill>
                  <a:latin typeface="Source Sans Pro Bold"/>
                </a:rPr>
                <a:t>Test</a:t>
              </a:r>
              <a:r>
                <a:rPr lang="en-US" sz="2900">
                  <a:solidFill>
                    <a:srgbClr val="FFFFFF"/>
                  </a:solidFill>
                  <a:latin typeface="Source Sans Pro"/>
                </a:rPr>
                <a:t> </a:t>
              </a:r>
              <a:r>
                <a:rPr lang="en-US" sz="2900">
                  <a:solidFill>
                    <a:srgbClr val="FFFFFF"/>
                  </a:solidFill>
                  <a:latin typeface="Source Sans Pro Bold"/>
                </a:rPr>
                <a:t>Driven</a:t>
              </a:r>
              <a:r>
                <a:rPr lang="en-US" sz="2900">
                  <a:solidFill>
                    <a:srgbClr val="FFFFFF"/>
                  </a:solidFill>
                  <a:latin typeface="Source Sans Pro"/>
                </a:rPr>
                <a:t> </a:t>
              </a:r>
              <a:r>
                <a:rPr lang="en-US" sz="2900">
                  <a:solidFill>
                    <a:srgbClr val="FFFFFF"/>
                  </a:solidFill>
                  <a:latin typeface="Source Sans Pro Bold"/>
                </a:rPr>
                <a:t>Development</a:t>
              </a:r>
              <a:r>
                <a:rPr lang="en-US" sz="2900">
                  <a:solidFill>
                    <a:srgbClr val="FFFFFF"/>
                  </a:solidFill>
                  <a:latin typeface="Source Sans Pro"/>
                </a:rPr>
                <a:t> (TDD) was practice.</a:t>
              </a:r>
            </a:p>
          </p:txBody>
        </p:sp>
      </p:grpSp>
      <p:sp>
        <p:nvSpPr>
          <p:cNvPr id="29" name="TextBox 29"/>
          <p:cNvSpPr txBox="1"/>
          <p:nvPr/>
        </p:nvSpPr>
        <p:spPr>
          <a:xfrm>
            <a:off x="8253541" y="1826759"/>
            <a:ext cx="3200102" cy="589915"/>
          </a:xfrm>
          <a:prstGeom prst="rect">
            <a:avLst/>
          </a:prstGeom>
        </p:spPr>
        <p:txBody>
          <a:bodyPr lIns="0" tIns="0" rIns="0" bIns="0" rtlCol="0" anchor="t">
            <a:spAutoFit/>
          </a:bodyPr>
          <a:lstStyle/>
          <a:p>
            <a:pPr algn="ctr">
              <a:lnSpc>
                <a:spcPts val="4759"/>
              </a:lnSpc>
            </a:pPr>
            <a:r>
              <a:rPr lang="en-US" sz="3399">
                <a:solidFill>
                  <a:srgbClr val="FFFFFF"/>
                </a:solidFill>
                <a:latin typeface="Sigher"/>
              </a:rPr>
              <a:t>Pair Programming </a:t>
            </a:r>
          </a:p>
        </p:txBody>
      </p:sp>
      <p:sp>
        <p:nvSpPr>
          <p:cNvPr id="30" name="TextBox 30"/>
          <p:cNvSpPr txBox="1"/>
          <p:nvPr/>
        </p:nvSpPr>
        <p:spPr>
          <a:xfrm>
            <a:off x="11273338" y="8368654"/>
            <a:ext cx="888513" cy="589915"/>
          </a:xfrm>
          <a:prstGeom prst="rect">
            <a:avLst/>
          </a:prstGeom>
        </p:spPr>
        <p:txBody>
          <a:bodyPr wrap="square" lIns="0" tIns="0" rIns="0" bIns="0" rtlCol="0" anchor="t">
            <a:spAutoFit/>
          </a:bodyPr>
          <a:lstStyle/>
          <a:p>
            <a:pPr algn="ctr">
              <a:lnSpc>
                <a:spcPts val="4759"/>
              </a:lnSpc>
            </a:pPr>
            <a:r>
              <a:rPr lang="en-US" sz="3399" dirty="0">
                <a:solidFill>
                  <a:srgbClr val="FFFFFF"/>
                </a:solidFill>
                <a:latin typeface="Sigher"/>
              </a:rPr>
              <a:t>CI</a:t>
            </a:r>
          </a:p>
        </p:txBody>
      </p:sp>
      <p:sp>
        <p:nvSpPr>
          <p:cNvPr id="31" name="TextBox 31"/>
          <p:cNvSpPr txBox="1"/>
          <p:nvPr/>
        </p:nvSpPr>
        <p:spPr>
          <a:xfrm>
            <a:off x="13395220" y="952500"/>
            <a:ext cx="4892780" cy="589915"/>
          </a:xfrm>
          <a:prstGeom prst="rect">
            <a:avLst/>
          </a:prstGeom>
        </p:spPr>
        <p:txBody>
          <a:bodyPr lIns="0" tIns="0" rIns="0" bIns="0" rtlCol="0" anchor="t">
            <a:spAutoFit/>
          </a:bodyPr>
          <a:lstStyle/>
          <a:p>
            <a:pPr algn="ctr">
              <a:lnSpc>
                <a:spcPts val="4759"/>
              </a:lnSpc>
            </a:pPr>
            <a:r>
              <a:rPr lang="en-US" sz="3399">
                <a:solidFill>
                  <a:srgbClr val="FFFFFF"/>
                </a:solidFill>
                <a:latin typeface="Sigher"/>
              </a:rPr>
              <a:t>Test Driven Development</a:t>
            </a:r>
          </a:p>
        </p:txBody>
      </p:sp>
      <p:sp>
        <p:nvSpPr>
          <p:cNvPr id="32" name="Freeform 32"/>
          <p:cNvSpPr/>
          <p:nvPr/>
        </p:nvSpPr>
        <p:spPr>
          <a:xfrm>
            <a:off x="11425551" y="-2876"/>
            <a:ext cx="1472602" cy="736301"/>
          </a:xfrm>
          <a:custGeom>
            <a:avLst/>
            <a:gdLst/>
            <a:ahLst/>
            <a:cxnLst/>
            <a:rect l="l" t="t" r="r" b="b"/>
            <a:pathLst>
              <a:path w="1472602" h="736301">
                <a:moveTo>
                  <a:pt x="0" y="0"/>
                </a:moveTo>
                <a:lnTo>
                  <a:pt x="1472601" y="0"/>
                </a:lnTo>
                <a:lnTo>
                  <a:pt x="1472601" y="736301"/>
                </a:lnTo>
                <a:lnTo>
                  <a:pt x="0" y="73630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sp>
        <p:nvSpPr>
          <p:cNvPr id="3" name="Freeform 3"/>
          <p:cNvSpPr/>
          <p:nvPr/>
        </p:nvSpPr>
        <p:spPr>
          <a:xfrm rot="6856260">
            <a:off x="15353806" y="8745797"/>
            <a:ext cx="4414835" cy="2207418"/>
          </a:xfrm>
          <a:custGeom>
            <a:avLst/>
            <a:gdLst/>
            <a:ahLst/>
            <a:cxnLst/>
            <a:rect l="l" t="t" r="r" b="b"/>
            <a:pathLst>
              <a:path w="4414835" h="2207418">
                <a:moveTo>
                  <a:pt x="0" y="0"/>
                </a:moveTo>
                <a:lnTo>
                  <a:pt x="4414836" y="0"/>
                </a:lnTo>
                <a:lnTo>
                  <a:pt x="4414836" y="2207418"/>
                </a:lnTo>
                <a:lnTo>
                  <a:pt x="0" y="220741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8550361" y="822127"/>
            <a:ext cx="494567" cy="494567"/>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6" name="Group 6"/>
          <p:cNvGrpSpPr/>
          <p:nvPr/>
        </p:nvGrpSpPr>
        <p:grpSpPr>
          <a:xfrm>
            <a:off x="8896716" y="822127"/>
            <a:ext cx="494567" cy="494567"/>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8" name="Group 8"/>
          <p:cNvGrpSpPr/>
          <p:nvPr/>
        </p:nvGrpSpPr>
        <p:grpSpPr>
          <a:xfrm>
            <a:off x="9243071" y="822127"/>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0" name="Freeform 10"/>
          <p:cNvSpPr/>
          <p:nvPr/>
        </p:nvSpPr>
        <p:spPr>
          <a:xfrm>
            <a:off x="3816012" y="3664152"/>
            <a:ext cx="10655977" cy="4979247"/>
          </a:xfrm>
          <a:custGeom>
            <a:avLst/>
            <a:gdLst/>
            <a:ahLst/>
            <a:cxnLst/>
            <a:rect l="l" t="t" r="r" b="b"/>
            <a:pathLst>
              <a:path w="10655977" h="4979247">
                <a:moveTo>
                  <a:pt x="0" y="0"/>
                </a:moveTo>
                <a:lnTo>
                  <a:pt x="10655976" y="0"/>
                </a:lnTo>
                <a:lnTo>
                  <a:pt x="10655976" y="4979247"/>
                </a:lnTo>
                <a:lnTo>
                  <a:pt x="0" y="497924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Freeform 11"/>
          <p:cNvSpPr/>
          <p:nvPr/>
        </p:nvSpPr>
        <p:spPr>
          <a:xfrm>
            <a:off x="4847092" y="4533322"/>
            <a:ext cx="2737103" cy="2593336"/>
          </a:xfrm>
          <a:custGeom>
            <a:avLst/>
            <a:gdLst/>
            <a:ahLst/>
            <a:cxnLst/>
            <a:rect l="l" t="t" r="r" b="b"/>
            <a:pathLst>
              <a:path w="2737103" h="2593336">
                <a:moveTo>
                  <a:pt x="0" y="0"/>
                </a:moveTo>
                <a:lnTo>
                  <a:pt x="2737104" y="0"/>
                </a:lnTo>
                <a:lnTo>
                  <a:pt x="2737104" y="2593336"/>
                </a:lnTo>
                <a:lnTo>
                  <a:pt x="0" y="259333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TextBox 12"/>
          <p:cNvSpPr txBox="1"/>
          <p:nvPr/>
        </p:nvSpPr>
        <p:spPr>
          <a:xfrm>
            <a:off x="4847092" y="1561529"/>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System Design</a:t>
            </a:r>
          </a:p>
        </p:txBody>
      </p:sp>
      <p:sp>
        <p:nvSpPr>
          <p:cNvPr id="13" name="TextBox 13"/>
          <p:cNvSpPr txBox="1"/>
          <p:nvPr/>
        </p:nvSpPr>
        <p:spPr>
          <a:xfrm>
            <a:off x="4604554" y="7059983"/>
            <a:ext cx="3222181" cy="1180465"/>
          </a:xfrm>
          <a:prstGeom prst="rect">
            <a:avLst/>
          </a:prstGeom>
        </p:spPr>
        <p:txBody>
          <a:bodyPr lIns="0" tIns="0" rIns="0" bIns="0" rtlCol="0" anchor="t">
            <a:spAutoFit/>
          </a:bodyPr>
          <a:lstStyle/>
          <a:p>
            <a:pPr algn="ctr">
              <a:lnSpc>
                <a:spcPts val="4759"/>
              </a:lnSpc>
            </a:pPr>
            <a:r>
              <a:rPr lang="en-US" sz="3399">
                <a:solidFill>
                  <a:srgbClr val="4C8F36"/>
                </a:solidFill>
                <a:latin typeface="Canva Sans"/>
              </a:rPr>
              <a:t>Kishan Saathi App</a:t>
            </a:r>
          </a:p>
        </p:txBody>
      </p:sp>
      <p:sp>
        <p:nvSpPr>
          <p:cNvPr id="14" name="TextBox 14"/>
          <p:cNvSpPr txBox="1"/>
          <p:nvPr/>
        </p:nvSpPr>
        <p:spPr>
          <a:xfrm>
            <a:off x="9391284" y="4130861"/>
            <a:ext cx="3549503" cy="766821"/>
          </a:xfrm>
          <a:prstGeom prst="rect">
            <a:avLst/>
          </a:prstGeom>
        </p:spPr>
        <p:txBody>
          <a:bodyPr lIns="0" tIns="0" rIns="0" bIns="0" rtlCol="0" anchor="t">
            <a:spAutoFit/>
          </a:bodyPr>
          <a:lstStyle/>
          <a:p>
            <a:pPr>
              <a:lnSpc>
                <a:spcPts val="3149"/>
              </a:lnSpc>
            </a:pPr>
            <a:r>
              <a:rPr lang="en-US" sz="2249">
                <a:solidFill>
                  <a:srgbClr val="4C8F36"/>
                </a:solidFill>
                <a:latin typeface="Canva Sans"/>
              </a:rPr>
              <a:t>Crop Recommendation System</a:t>
            </a:r>
          </a:p>
        </p:txBody>
      </p:sp>
      <p:sp>
        <p:nvSpPr>
          <p:cNvPr id="15" name="TextBox 15"/>
          <p:cNvSpPr txBox="1"/>
          <p:nvPr/>
        </p:nvSpPr>
        <p:spPr>
          <a:xfrm>
            <a:off x="9391284" y="5751315"/>
            <a:ext cx="3549503" cy="766821"/>
          </a:xfrm>
          <a:prstGeom prst="rect">
            <a:avLst/>
          </a:prstGeom>
        </p:spPr>
        <p:txBody>
          <a:bodyPr lIns="0" tIns="0" rIns="0" bIns="0" rtlCol="0" anchor="t">
            <a:spAutoFit/>
          </a:bodyPr>
          <a:lstStyle/>
          <a:p>
            <a:pPr>
              <a:lnSpc>
                <a:spcPts val="3149"/>
              </a:lnSpc>
            </a:pPr>
            <a:r>
              <a:rPr lang="en-US" sz="2249">
                <a:solidFill>
                  <a:srgbClr val="4C8F36"/>
                </a:solidFill>
                <a:latin typeface="Canva Sans"/>
              </a:rPr>
              <a:t>Plant cure Recommendation System</a:t>
            </a:r>
          </a:p>
        </p:txBody>
      </p:sp>
      <p:sp>
        <p:nvSpPr>
          <p:cNvPr id="16" name="TextBox 16"/>
          <p:cNvSpPr txBox="1"/>
          <p:nvPr/>
        </p:nvSpPr>
        <p:spPr>
          <a:xfrm>
            <a:off x="9391284" y="7375386"/>
            <a:ext cx="3549503" cy="766821"/>
          </a:xfrm>
          <a:prstGeom prst="rect">
            <a:avLst/>
          </a:prstGeom>
        </p:spPr>
        <p:txBody>
          <a:bodyPr lIns="0" tIns="0" rIns="0" bIns="0" rtlCol="0" anchor="t">
            <a:spAutoFit/>
          </a:bodyPr>
          <a:lstStyle/>
          <a:p>
            <a:pPr>
              <a:lnSpc>
                <a:spcPts val="3149"/>
              </a:lnSpc>
            </a:pPr>
            <a:r>
              <a:rPr lang="en-US" sz="2249">
                <a:solidFill>
                  <a:srgbClr val="4C8F36"/>
                </a:solidFill>
                <a:latin typeface="Canva Sans"/>
              </a:rPr>
              <a:t>Online Marketplace for Agricultural Products</a:t>
            </a:r>
          </a:p>
        </p:txBody>
      </p:sp>
      <p:sp>
        <p:nvSpPr>
          <p:cNvPr id="17" name="Freeform 17"/>
          <p:cNvSpPr/>
          <p:nvPr/>
        </p:nvSpPr>
        <p:spPr>
          <a:xfrm>
            <a:off x="13189282" y="5694743"/>
            <a:ext cx="916917" cy="918065"/>
          </a:xfrm>
          <a:custGeom>
            <a:avLst/>
            <a:gdLst/>
            <a:ahLst/>
            <a:cxnLst/>
            <a:rect l="l" t="t" r="r" b="b"/>
            <a:pathLst>
              <a:path w="916917" h="918065">
                <a:moveTo>
                  <a:pt x="0" y="0"/>
                </a:moveTo>
                <a:lnTo>
                  <a:pt x="916917" y="0"/>
                </a:lnTo>
                <a:lnTo>
                  <a:pt x="916917" y="918065"/>
                </a:lnTo>
                <a:lnTo>
                  <a:pt x="0" y="918065"/>
                </a:lnTo>
                <a:lnTo>
                  <a:pt x="0" y="0"/>
                </a:lnTo>
                <a:close/>
              </a:path>
            </a:pathLst>
          </a:custGeom>
          <a:blipFill>
            <a:blip r:embed="rId9"/>
            <a:stretch>
              <a:fillRect/>
            </a:stretch>
          </a:blipFill>
        </p:spPr>
      </p:sp>
      <p:sp>
        <p:nvSpPr>
          <p:cNvPr id="18" name="Freeform 18"/>
          <p:cNvSpPr/>
          <p:nvPr/>
        </p:nvSpPr>
        <p:spPr>
          <a:xfrm>
            <a:off x="13189282" y="3923144"/>
            <a:ext cx="952756" cy="974539"/>
          </a:xfrm>
          <a:custGeom>
            <a:avLst/>
            <a:gdLst/>
            <a:ahLst/>
            <a:cxnLst/>
            <a:rect l="l" t="t" r="r" b="b"/>
            <a:pathLst>
              <a:path w="952756" h="974539">
                <a:moveTo>
                  <a:pt x="0" y="0"/>
                </a:moveTo>
                <a:lnTo>
                  <a:pt x="952756" y="0"/>
                </a:lnTo>
                <a:lnTo>
                  <a:pt x="952756" y="974539"/>
                </a:lnTo>
                <a:lnTo>
                  <a:pt x="0" y="97453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9" name="Freeform 19"/>
          <p:cNvSpPr/>
          <p:nvPr/>
        </p:nvSpPr>
        <p:spPr>
          <a:xfrm flipH="1">
            <a:off x="13165126" y="7351239"/>
            <a:ext cx="941073" cy="930486"/>
          </a:xfrm>
          <a:custGeom>
            <a:avLst/>
            <a:gdLst/>
            <a:ahLst/>
            <a:cxnLst/>
            <a:rect l="l" t="t" r="r" b="b"/>
            <a:pathLst>
              <a:path w="941073" h="930486">
                <a:moveTo>
                  <a:pt x="941073" y="0"/>
                </a:moveTo>
                <a:lnTo>
                  <a:pt x="0" y="0"/>
                </a:lnTo>
                <a:lnTo>
                  <a:pt x="0" y="930486"/>
                </a:lnTo>
                <a:lnTo>
                  <a:pt x="941073" y="930486"/>
                </a:lnTo>
                <a:lnTo>
                  <a:pt x="941073" y="0"/>
                </a:lnTo>
                <a:close/>
              </a:path>
            </a:pathLst>
          </a:custGeom>
          <a:blipFill>
            <a:blip r:embed="rId12"/>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sp>
        <p:nvSpPr>
          <p:cNvPr id="3" name="Freeform 3"/>
          <p:cNvSpPr/>
          <p:nvPr/>
        </p:nvSpPr>
        <p:spPr>
          <a:xfrm>
            <a:off x="-5176818" y="3582849"/>
            <a:ext cx="10655977" cy="4979247"/>
          </a:xfrm>
          <a:custGeom>
            <a:avLst/>
            <a:gdLst/>
            <a:ahLst/>
            <a:cxnLst/>
            <a:rect l="l" t="t" r="r" b="b"/>
            <a:pathLst>
              <a:path w="10655977" h="4979247">
                <a:moveTo>
                  <a:pt x="0" y="0"/>
                </a:moveTo>
                <a:lnTo>
                  <a:pt x="10655977" y="0"/>
                </a:lnTo>
                <a:lnTo>
                  <a:pt x="10655977" y="4979248"/>
                </a:lnTo>
                <a:lnTo>
                  <a:pt x="0" y="497924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51170" y="3838802"/>
            <a:ext cx="4746845" cy="1031689"/>
          </a:xfrm>
          <a:prstGeom prst="rect">
            <a:avLst/>
          </a:prstGeom>
        </p:spPr>
        <p:txBody>
          <a:bodyPr lIns="0" tIns="0" rIns="0" bIns="0" rtlCol="0" anchor="t">
            <a:spAutoFit/>
          </a:bodyPr>
          <a:lstStyle/>
          <a:p>
            <a:pPr>
              <a:lnSpc>
                <a:spcPts val="4211"/>
              </a:lnSpc>
            </a:pPr>
            <a:r>
              <a:rPr lang="en-US" sz="3008">
                <a:solidFill>
                  <a:srgbClr val="314C38"/>
                </a:solidFill>
                <a:latin typeface="Canva Sans"/>
              </a:rPr>
              <a:t>Crop Recommendation System</a:t>
            </a:r>
          </a:p>
        </p:txBody>
      </p:sp>
      <p:sp>
        <p:nvSpPr>
          <p:cNvPr id="5" name="Freeform 5"/>
          <p:cNvSpPr/>
          <p:nvPr/>
        </p:nvSpPr>
        <p:spPr>
          <a:xfrm>
            <a:off x="4196453" y="5613441"/>
            <a:ext cx="916917" cy="918065"/>
          </a:xfrm>
          <a:custGeom>
            <a:avLst/>
            <a:gdLst/>
            <a:ahLst/>
            <a:cxnLst/>
            <a:rect l="l" t="t" r="r" b="b"/>
            <a:pathLst>
              <a:path w="916917" h="918065">
                <a:moveTo>
                  <a:pt x="0" y="0"/>
                </a:moveTo>
                <a:lnTo>
                  <a:pt x="916917" y="0"/>
                </a:lnTo>
                <a:lnTo>
                  <a:pt x="916917" y="918064"/>
                </a:lnTo>
                <a:lnTo>
                  <a:pt x="0" y="918064"/>
                </a:lnTo>
                <a:lnTo>
                  <a:pt x="0" y="0"/>
                </a:lnTo>
                <a:close/>
              </a:path>
            </a:pathLst>
          </a:custGeom>
          <a:blipFill>
            <a:blip r:embed="rId5">
              <a:alphaModFix amt="50000"/>
            </a:blip>
            <a:stretch>
              <a:fillRect/>
            </a:stretch>
          </a:blipFill>
        </p:spPr>
      </p:sp>
      <p:sp>
        <p:nvSpPr>
          <p:cNvPr id="6" name="Freeform 6"/>
          <p:cNvSpPr/>
          <p:nvPr/>
        </p:nvSpPr>
        <p:spPr>
          <a:xfrm>
            <a:off x="4719775" y="3317001"/>
            <a:ext cx="1518767" cy="1553490"/>
          </a:xfrm>
          <a:custGeom>
            <a:avLst/>
            <a:gdLst/>
            <a:ahLst/>
            <a:cxnLst/>
            <a:rect l="l" t="t" r="r" b="b"/>
            <a:pathLst>
              <a:path w="1518767" h="1553490">
                <a:moveTo>
                  <a:pt x="0" y="0"/>
                </a:moveTo>
                <a:lnTo>
                  <a:pt x="1518767" y="0"/>
                </a:lnTo>
                <a:lnTo>
                  <a:pt x="1518767" y="1553490"/>
                </a:lnTo>
                <a:lnTo>
                  <a:pt x="0" y="155349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flipH="1">
            <a:off x="4172296" y="7269937"/>
            <a:ext cx="941073" cy="930486"/>
          </a:xfrm>
          <a:custGeom>
            <a:avLst/>
            <a:gdLst/>
            <a:ahLst/>
            <a:cxnLst/>
            <a:rect l="l" t="t" r="r" b="b"/>
            <a:pathLst>
              <a:path w="941073" h="930486">
                <a:moveTo>
                  <a:pt x="941074" y="0"/>
                </a:moveTo>
                <a:lnTo>
                  <a:pt x="0" y="0"/>
                </a:lnTo>
                <a:lnTo>
                  <a:pt x="0" y="930486"/>
                </a:lnTo>
                <a:lnTo>
                  <a:pt x="941074" y="930486"/>
                </a:lnTo>
                <a:lnTo>
                  <a:pt x="941074" y="0"/>
                </a:lnTo>
                <a:close/>
              </a:path>
            </a:pathLst>
          </a:custGeom>
          <a:blipFill>
            <a:blip r:embed="rId8">
              <a:alphaModFix amt="50000"/>
            </a:blip>
            <a:stretch>
              <a:fillRect/>
            </a:stretch>
          </a:blipFill>
        </p:spPr>
      </p:sp>
      <p:sp>
        <p:nvSpPr>
          <p:cNvPr id="8" name="Freeform 8"/>
          <p:cNvSpPr/>
          <p:nvPr/>
        </p:nvSpPr>
        <p:spPr>
          <a:xfrm rot="-10800000">
            <a:off x="4467559" y="9258300"/>
            <a:ext cx="2776558" cy="1388279"/>
          </a:xfrm>
          <a:custGeom>
            <a:avLst/>
            <a:gdLst/>
            <a:ahLst/>
            <a:cxnLst/>
            <a:rect l="l" t="t" r="r" b="b"/>
            <a:pathLst>
              <a:path w="2776558" h="1388279">
                <a:moveTo>
                  <a:pt x="0" y="0"/>
                </a:moveTo>
                <a:lnTo>
                  <a:pt x="2776558" y="0"/>
                </a:lnTo>
                <a:lnTo>
                  <a:pt x="2776558" y="1388279"/>
                </a:lnTo>
                <a:lnTo>
                  <a:pt x="0" y="1388279"/>
                </a:lnTo>
                <a:lnTo>
                  <a:pt x="0" y="0"/>
                </a:lnTo>
                <a:close/>
              </a:path>
            </a:pathLst>
          </a:custGeom>
          <a:blipFill>
            <a:blip r:embed="rId9">
              <a:alphaModFix amt="56000"/>
              <a:extLst>
                <a:ext uri="{96DAC541-7B7A-43D3-8B79-37D633B846F1}">
                  <asvg:svgBlip xmlns:asvg="http://schemas.microsoft.com/office/drawing/2016/SVG/main" r:embed="rId10"/>
                </a:ext>
              </a:extLst>
            </a:blip>
            <a:stretch>
              <a:fillRect/>
            </a:stretch>
          </a:blipFill>
        </p:spPr>
      </p:sp>
      <p:grpSp>
        <p:nvGrpSpPr>
          <p:cNvPr id="9" name="Group 9"/>
          <p:cNvGrpSpPr/>
          <p:nvPr/>
        </p:nvGrpSpPr>
        <p:grpSpPr>
          <a:xfrm>
            <a:off x="12154559" y="648083"/>
            <a:ext cx="494567" cy="494567"/>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1" name="Group 11"/>
          <p:cNvGrpSpPr/>
          <p:nvPr/>
        </p:nvGrpSpPr>
        <p:grpSpPr>
          <a:xfrm>
            <a:off x="12500914" y="648083"/>
            <a:ext cx="494567" cy="494567"/>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13" name="Group 13"/>
          <p:cNvGrpSpPr/>
          <p:nvPr/>
        </p:nvGrpSpPr>
        <p:grpSpPr>
          <a:xfrm>
            <a:off x="12847269" y="648083"/>
            <a:ext cx="494567" cy="494567"/>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5" name="Freeform 15"/>
          <p:cNvSpPr/>
          <p:nvPr/>
        </p:nvSpPr>
        <p:spPr>
          <a:xfrm>
            <a:off x="887656" y="648083"/>
            <a:ext cx="1887959" cy="1788793"/>
          </a:xfrm>
          <a:custGeom>
            <a:avLst/>
            <a:gdLst/>
            <a:ahLst/>
            <a:cxnLst/>
            <a:rect l="l" t="t" r="r" b="b"/>
            <a:pathLst>
              <a:path w="1887959" h="1788793">
                <a:moveTo>
                  <a:pt x="0" y="0"/>
                </a:moveTo>
                <a:lnTo>
                  <a:pt x="1887958" y="0"/>
                </a:lnTo>
                <a:lnTo>
                  <a:pt x="1887958" y="1788793"/>
                </a:lnTo>
                <a:lnTo>
                  <a:pt x="0" y="1788793"/>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grpSp>
        <p:nvGrpSpPr>
          <p:cNvPr id="16" name="Group 16"/>
          <p:cNvGrpSpPr/>
          <p:nvPr/>
        </p:nvGrpSpPr>
        <p:grpSpPr>
          <a:xfrm>
            <a:off x="8015642" y="3173947"/>
            <a:ext cx="12089747" cy="6232453"/>
            <a:chOff x="0" y="0"/>
            <a:chExt cx="3051861" cy="1573282"/>
          </a:xfrm>
        </p:grpSpPr>
        <p:sp>
          <p:nvSpPr>
            <p:cNvPr id="17" name="Freeform 17"/>
            <p:cNvSpPr/>
            <p:nvPr/>
          </p:nvSpPr>
          <p:spPr>
            <a:xfrm>
              <a:off x="0" y="0"/>
              <a:ext cx="3051862" cy="1573282"/>
            </a:xfrm>
            <a:custGeom>
              <a:avLst/>
              <a:gdLst/>
              <a:ahLst/>
              <a:cxnLst/>
              <a:rect l="l" t="t" r="r" b="b"/>
              <a:pathLst>
                <a:path w="3051862" h="1573282">
                  <a:moveTo>
                    <a:pt x="2927401" y="1573282"/>
                  </a:moveTo>
                  <a:lnTo>
                    <a:pt x="124460" y="1573282"/>
                  </a:lnTo>
                  <a:cubicBezTo>
                    <a:pt x="55880" y="1573282"/>
                    <a:pt x="0" y="1517402"/>
                    <a:pt x="0" y="1448822"/>
                  </a:cubicBezTo>
                  <a:lnTo>
                    <a:pt x="0" y="124460"/>
                  </a:lnTo>
                  <a:cubicBezTo>
                    <a:pt x="0" y="55880"/>
                    <a:pt x="55880" y="0"/>
                    <a:pt x="124460" y="0"/>
                  </a:cubicBezTo>
                  <a:lnTo>
                    <a:pt x="2927402" y="0"/>
                  </a:lnTo>
                  <a:cubicBezTo>
                    <a:pt x="2995981" y="0"/>
                    <a:pt x="3051862" y="55880"/>
                    <a:pt x="3051862" y="124460"/>
                  </a:cubicBezTo>
                  <a:lnTo>
                    <a:pt x="3051862" y="1448822"/>
                  </a:lnTo>
                  <a:cubicBezTo>
                    <a:pt x="3051862" y="1517402"/>
                    <a:pt x="2995981" y="1573282"/>
                    <a:pt x="2927402" y="1573282"/>
                  </a:cubicBezTo>
                  <a:close/>
                </a:path>
              </a:pathLst>
            </a:custGeom>
            <a:solidFill>
              <a:srgbClr val="4C8F36">
                <a:alpha val="55686"/>
              </a:srgbClr>
            </a:solidFill>
          </p:spPr>
        </p:sp>
      </p:grpSp>
      <p:grpSp>
        <p:nvGrpSpPr>
          <p:cNvPr id="18" name="Group 18"/>
          <p:cNvGrpSpPr/>
          <p:nvPr/>
        </p:nvGrpSpPr>
        <p:grpSpPr>
          <a:xfrm>
            <a:off x="8875035" y="2436876"/>
            <a:ext cx="1947569" cy="1947569"/>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89804"/>
              </a:srgbClr>
            </a:solidFill>
          </p:spPr>
        </p:sp>
      </p:grpSp>
      <p:grpSp>
        <p:nvGrpSpPr>
          <p:cNvPr id="20" name="Group 20"/>
          <p:cNvGrpSpPr/>
          <p:nvPr/>
        </p:nvGrpSpPr>
        <p:grpSpPr>
          <a:xfrm>
            <a:off x="12112947" y="2343216"/>
            <a:ext cx="1947569" cy="1947569"/>
            <a:chOff x="0" y="0"/>
            <a:chExt cx="6350000" cy="6350000"/>
          </a:xfrm>
        </p:grpSpPr>
        <p:sp>
          <p:nvSpPr>
            <p:cNvPr id="21" name="Freeform 2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89804"/>
              </a:srgbClr>
            </a:solidFill>
          </p:spPr>
        </p:sp>
      </p:grpSp>
      <p:grpSp>
        <p:nvGrpSpPr>
          <p:cNvPr id="22" name="Group 22"/>
          <p:cNvGrpSpPr/>
          <p:nvPr/>
        </p:nvGrpSpPr>
        <p:grpSpPr>
          <a:xfrm>
            <a:off x="15311731" y="2436876"/>
            <a:ext cx="1947569" cy="1947569"/>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89804"/>
              </a:srgbClr>
            </a:solidFill>
          </p:spPr>
        </p:sp>
      </p:grpSp>
      <p:sp>
        <p:nvSpPr>
          <p:cNvPr id="24" name="Freeform 24"/>
          <p:cNvSpPr/>
          <p:nvPr/>
        </p:nvSpPr>
        <p:spPr>
          <a:xfrm>
            <a:off x="8405988" y="5402011"/>
            <a:ext cx="9871696" cy="2798411"/>
          </a:xfrm>
          <a:custGeom>
            <a:avLst/>
            <a:gdLst/>
            <a:ahLst/>
            <a:cxnLst/>
            <a:rect l="l" t="t" r="r" b="b"/>
            <a:pathLst>
              <a:path w="9871696" h="2798411">
                <a:moveTo>
                  <a:pt x="0" y="0"/>
                </a:moveTo>
                <a:lnTo>
                  <a:pt x="9871696" y="0"/>
                </a:lnTo>
                <a:lnTo>
                  <a:pt x="9871696" y="2798412"/>
                </a:lnTo>
                <a:lnTo>
                  <a:pt x="0" y="2798412"/>
                </a:lnTo>
                <a:lnTo>
                  <a:pt x="0" y="0"/>
                </a:lnTo>
                <a:close/>
              </a:path>
            </a:pathLst>
          </a:custGeom>
          <a:blipFill>
            <a:blip r:embed="rId13"/>
            <a:stretch>
              <a:fillRect/>
            </a:stretch>
          </a:blipFill>
        </p:spPr>
      </p:sp>
      <p:sp>
        <p:nvSpPr>
          <p:cNvPr id="25" name="TextBox 25"/>
          <p:cNvSpPr txBox="1"/>
          <p:nvPr/>
        </p:nvSpPr>
        <p:spPr>
          <a:xfrm>
            <a:off x="398454" y="5670012"/>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Plant cure Recommendation System</a:t>
            </a:r>
          </a:p>
        </p:txBody>
      </p:sp>
      <p:sp>
        <p:nvSpPr>
          <p:cNvPr id="26" name="TextBox 26"/>
          <p:cNvSpPr txBox="1"/>
          <p:nvPr/>
        </p:nvSpPr>
        <p:spPr>
          <a:xfrm>
            <a:off x="398454" y="7294084"/>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Online Marketplace for Agricultural Products</a:t>
            </a:r>
          </a:p>
        </p:txBody>
      </p:sp>
      <p:sp>
        <p:nvSpPr>
          <p:cNvPr id="27" name="TextBox 27"/>
          <p:cNvSpPr txBox="1"/>
          <p:nvPr/>
        </p:nvSpPr>
        <p:spPr>
          <a:xfrm>
            <a:off x="10561270" y="1161700"/>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System Design</a:t>
            </a:r>
          </a:p>
        </p:txBody>
      </p:sp>
      <p:sp>
        <p:nvSpPr>
          <p:cNvPr id="28" name="TextBox 28"/>
          <p:cNvSpPr txBox="1"/>
          <p:nvPr/>
        </p:nvSpPr>
        <p:spPr>
          <a:xfrm>
            <a:off x="8930276" y="3000687"/>
            <a:ext cx="1837087" cy="772321"/>
          </a:xfrm>
          <a:prstGeom prst="rect">
            <a:avLst/>
          </a:prstGeom>
        </p:spPr>
        <p:txBody>
          <a:bodyPr lIns="0" tIns="0" rIns="0" bIns="0" rtlCol="0" anchor="t">
            <a:spAutoFit/>
          </a:bodyPr>
          <a:lstStyle/>
          <a:p>
            <a:pPr algn="ctr">
              <a:lnSpc>
                <a:spcPts val="3106"/>
              </a:lnSpc>
            </a:pPr>
            <a:r>
              <a:rPr lang="en-US" sz="2218">
                <a:solidFill>
                  <a:srgbClr val="314C38"/>
                </a:solidFill>
                <a:latin typeface="Canva Sans Bold"/>
              </a:rPr>
              <a:t>Dataset of 2200 data</a:t>
            </a:r>
          </a:p>
        </p:txBody>
      </p:sp>
      <p:sp>
        <p:nvSpPr>
          <p:cNvPr id="29" name="TextBox 29"/>
          <p:cNvSpPr txBox="1"/>
          <p:nvPr/>
        </p:nvSpPr>
        <p:spPr>
          <a:xfrm>
            <a:off x="12041432" y="2711765"/>
            <a:ext cx="2090599" cy="1162846"/>
          </a:xfrm>
          <a:prstGeom prst="rect">
            <a:avLst/>
          </a:prstGeom>
        </p:spPr>
        <p:txBody>
          <a:bodyPr lIns="0" tIns="0" rIns="0" bIns="0" rtlCol="0" anchor="t">
            <a:spAutoFit/>
          </a:bodyPr>
          <a:lstStyle/>
          <a:p>
            <a:pPr algn="ctr">
              <a:lnSpc>
                <a:spcPts val="3106"/>
              </a:lnSpc>
            </a:pPr>
            <a:r>
              <a:rPr lang="en-US" sz="2218">
                <a:solidFill>
                  <a:srgbClr val="314C38"/>
                </a:solidFill>
                <a:latin typeface="Canva Sans Bold"/>
              </a:rPr>
              <a:t>Random Forest Classfier</a:t>
            </a:r>
          </a:p>
        </p:txBody>
      </p:sp>
      <p:sp>
        <p:nvSpPr>
          <p:cNvPr id="30" name="TextBox 30"/>
          <p:cNvSpPr txBox="1"/>
          <p:nvPr/>
        </p:nvSpPr>
        <p:spPr>
          <a:xfrm>
            <a:off x="15402609" y="2805425"/>
            <a:ext cx="1765814" cy="1162846"/>
          </a:xfrm>
          <a:prstGeom prst="rect">
            <a:avLst/>
          </a:prstGeom>
        </p:spPr>
        <p:txBody>
          <a:bodyPr lIns="0" tIns="0" rIns="0" bIns="0" rtlCol="0" anchor="t">
            <a:spAutoFit/>
          </a:bodyPr>
          <a:lstStyle/>
          <a:p>
            <a:pPr algn="ctr">
              <a:lnSpc>
                <a:spcPts val="3106"/>
              </a:lnSpc>
            </a:pPr>
            <a:r>
              <a:rPr lang="en-US" sz="2218">
                <a:solidFill>
                  <a:srgbClr val="314C38"/>
                </a:solidFill>
                <a:latin typeface="Canva Sans Bold"/>
              </a:rPr>
              <a:t>CART Algo for decision tree</a:t>
            </a:r>
          </a:p>
        </p:txBody>
      </p:sp>
      <p:sp>
        <p:nvSpPr>
          <p:cNvPr id="31" name="TextBox 31"/>
          <p:cNvSpPr txBox="1"/>
          <p:nvPr/>
        </p:nvSpPr>
        <p:spPr>
          <a:xfrm>
            <a:off x="7830965" y="4803816"/>
            <a:ext cx="3647207"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a:rPr>
              <a:t>Data Sample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sp>
        <p:nvSpPr>
          <p:cNvPr id="3" name="Freeform 3"/>
          <p:cNvSpPr/>
          <p:nvPr/>
        </p:nvSpPr>
        <p:spPr>
          <a:xfrm rot="-10800000">
            <a:off x="-1387000" y="9258300"/>
            <a:ext cx="2776558" cy="1388279"/>
          </a:xfrm>
          <a:custGeom>
            <a:avLst/>
            <a:gdLst/>
            <a:ahLst/>
            <a:cxnLst/>
            <a:rect l="l" t="t" r="r" b="b"/>
            <a:pathLst>
              <a:path w="2776558" h="1388279">
                <a:moveTo>
                  <a:pt x="0" y="0"/>
                </a:moveTo>
                <a:lnTo>
                  <a:pt x="2776559" y="0"/>
                </a:lnTo>
                <a:lnTo>
                  <a:pt x="2776559" y="1388279"/>
                </a:lnTo>
                <a:lnTo>
                  <a:pt x="0" y="13882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2154559" y="648083"/>
            <a:ext cx="494567" cy="494567"/>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6" name="Group 6"/>
          <p:cNvGrpSpPr/>
          <p:nvPr/>
        </p:nvGrpSpPr>
        <p:grpSpPr>
          <a:xfrm>
            <a:off x="12500914" y="648083"/>
            <a:ext cx="494567" cy="494567"/>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8" name="Group 8"/>
          <p:cNvGrpSpPr/>
          <p:nvPr/>
        </p:nvGrpSpPr>
        <p:grpSpPr>
          <a:xfrm>
            <a:off x="12847269" y="648083"/>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0" name="Freeform 10"/>
          <p:cNvSpPr/>
          <p:nvPr/>
        </p:nvSpPr>
        <p:spPr>
          <a:xfrm>
            <a:off x="887656" y="648083"/>
            <a:ext cx="1887959" cy="1788793"/>
          </a:xfrm>
          <a:custGeom>
            <a:avLst/>
            <a:gdLst/>
            <a:ahLst/>
            <a:cxnLst/>
            <a:rect l="l" t="t" r="r" b="b"/>
            <a:pathLst>
              <a:path w="1887959" h="1788793">
                <a:moveTo>
                  <a:pt x="0" y="0"/>
                </a:moveTo>
                <a:lnTo>
                  <a:pt x="1887958" y="0"/>
                </a:lnTo>
                <a:lnTo>
                  <a:pt x="1887958" y="1788793"/>
                </a:lnTo>
                <a:lnTo>
                  <a:pt x="0" y="178879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1" name="Group 11"/>
          <p:cNvGrpSpPr/>
          <p:nvPr/>
        </p:nvGrpSpPr>
        <p:grpSpPr>
          <a:xfrm>
            <a:off x="6272220" y="3048312"/>
            <a:ext cx="12693319" cy="8133426"/>
            <a:chOff x="0" y="0"/>
            <a:chExt cx="2289201" cy="1466838"/>
          </a:xfrm>
        </p:grpSpPr>
        <p:sp>
          <p:nvSpPr>
            <p:cNvPr id="12" name="Freeform 12"/>
            <p:cNvSpPr/>
            <p:nvPr/>
          </p:nvSpPr>
          <p:spPr>
            <a:xfrm>
              <a:off x="0" y="0"/>
              <a:ext cx="2289201" cy="1466839"/>
            </a:xfrm>
            <a:custGeom>
              <a:avLst/>
              <a:gdLst/>
              <a:ahLst/>
              <a:cxnLst/>
              <a:rect l="l" t="t" r="r" b="b"/>
              <a:pathLst>
                <a:path w="2289201" h="1466839">
                  <a:moveTo>
                    <a:pt x="2164741" y="1466838"/>
                  </a:moveTo>
                  <a:lnTo>
                    <a:pt x="124460" y="1466838"/>
                  </a:lnTo>
                  <a:cubicBezTo>
                    <a:pt x="55880" y="1466838"/>
                    <a:pt x="0" y="1410958"/>
                    <a:pt x="0" y="1342378"/>
                  </a:cubicBezTo>
                  <a:lnTo>
                    <a:pt x="0" y="124460"/>
                  </a:lnTo>
                  <a:cubicBezTo>
                    <a:pt x="0" y="55880"/>
                    <a:pt x="55880" y="0"/>
                    <a:pt x="124460" y="0"/>
                  </a:cubicBezTo>
                  <a:lnTo>
                    <a:pt x="2164741" y="0"/>
                  </a:lnTo>
                  <a:cubicBezTo>
                    <a:pt x="2233321" y="0"/>
                    <a:pt x="2289201" y="55880"/>
                    <a:pt x="2289201" y="124460"/>
                  </a:cubicBezTo>
                  <a:lnTo>
                    <a:pt x="2289201" y="1342379"/>
                  </a:lnTo>
                  <a:cubicBezTo>
                    <a:pt x="2289201" y="1410958"/>
                    <a:pt x="2233321" y="1466839"/>
                    <a:pt x="2164741" y="1466839"/>
                  </a:cubicBezTo>
                  <a:close/>
                </a:path>
              </a:pathLst>
            </a:custGeom>
            <a:solidFill>
              <a:srgbClr val="4C8F36">
                <a:alpha val="55686"/>
              </a:srgbClr>
            </a:solidFill>
          </p:spPr>
        </p:sp>
      </p:grpSp>
      <p:sp>
        <p:nvSpPr>
          <p:cNvPr id="13" name="Freeform 13"/>
          <p:cNvSpPr/>
          <p:nvPr/>
        </p:nvSpPr>
        <p:spPr>
          <a:xfrm>
            <a:off x="7331083" y="4347336"/>
            <a:ext cx="10327881" cy="5144231"/>
          </a:xfrm>
          <a:custGeom>
            <a:avLst/>
            <a:gdLst/>
            <a:ahLst/>
            <a:cxnLst/>
            <a:rect l="l" t="t" r="r" b="b"/>
            <a:pathLst>
              <a:path w="10327881" h="5144231">
                <a:moveTo>
                  <a:pt x="0" y="0"/>
                </a:moveTo>
                <a:lnTo>
                  <a:pt x="10327881" y="0"/>
                </a:lnTo>
                <a:lnTo>
                  <a:pt x="10327881" y="5144231"/>
                </a:lnTo>
                <a:lnTo>
                  <a:pt x="0" y="5144231"/>
                </a:lnTo>
                <a:lnTo>
                  <a:pt x="0" y="0"/>
                </a:lnTo>
                <a:close/>
              </a:path>
            </a:pathLst>
          </a:custGeom>
          <a:blipFill>
            <a:blip r:embed="rId7"/>
            <a:stretch>
              <a:fillRect/>
            </a:stretch>
          </a:blipFill>
        </p:spPr>
      </p:sp>
      <p:sp>
        <p:nvSpPr>
          <p:cNvPr id="14" name="TextBox 14"/>
          <p:cNvSpPr txBox="1"/>
          <p:nvPr/>
        </p:nvSpPr>
        <p:spPr>
          <a:xfrm>
            <a:off x="10561270" y="1161700"/>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System Design</a:t>
            </a:r>
          </a:p>
        </p:txBody>
      </p:sp>
      <p:sp>
        <p:nvSpPr>
          <p:cNvPr id="15" name="Freeform 15"/>
          <p:cNvSpPr/>
          <p:nvPr/>
        </p:nvSpPr>
        <p:spPr>
          <a:xfrm>
            <a:off x="-5143140" y="3642423"/>
            <a:ext cx="10655977" cy="4979247"/>
          </a:xfrm>
          <a:custGeom>
            <a:avLst/>
            <a:gdLst/>
            <a:ahLst/>
            <a:cxnLst/>
            <a:rect l="l" t="t" r="r" b="b"/>
            <a:pathLst>
              <a:path w="10655977" h="4979247">
                <a:moveTo>
                  <a:pt x="0" y="0"/>
                </a:moveTo>
                <a:lnTo>
                  <a:pt x="10655977" y="0"/>
                </a:lnTo>
                <a:lnTo>
                  <a:pt x="10655977" y="4979247"/>
                </a:lnTo>
                <a:lnTo>
                  <a:pt x="0" y="497924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6" name="TextBox 16"/>
          <p:cNvSpPr txBox="1"/>
          <p:nvPr/>
        </p:nvSpPr>
        <p:spPr>
          <a:xfrm>
            <a:off x="184849" y="3898376"/>
            <a:ext cx="4746845" cy="1031689"/>
          </a:xfrm>
          <a:prstGeom prst="rect">
            <a:avLst/>
          </a:prstGeom>
        </p:spPr>
        <p:txBody>
          <a:bodyPr lIns="0" tIns="0" rIns="0" bIns="0" rtlCol="0" anchor="t">
            <a:spAutoFit/>
          </a:bodyPr>
          <a:lstStyle/>
          <a:p>
            <a:pPr>
              <a:lnSpc>
                <a:spcPts val="4211"/>
              </a:lnSpc>
            </a:pPr>
            <a:r>
              <a:rPr lang="en-US" sz="3008">
                <a:solidFill>
                  <a:srgbClr val="314C38"/>
                </a:solidFill>
                <a:latin typeface="Canva Sans"/>
              </a:rPr>
              <a:t>Crop Recommendation System</a:t>
            </a:r>
          </a:p>
        </p:txBody>
      </p:sp>
      <p:sp>
        <p:nvSpPr>
          <p:cNvPr id="17" name="Freeform 17"/>
          <p:cNvSpPr/>
          <p:nvPr/>
        </p:nvSpPr>
        <p:spPr>
          <a:xfrm>
            <a:off x="4230131" y="5673014"/>
            <a:ext cx="916917" cy="918065"/>
          </a:xfrm>
          <a:custGeom>
            <a:avLst/>
            <a:gdLst/>
            <a:ahLst/>
            <a:cxnLst/>
            <a:rect l="l" t="t" r="r" b="b"/>
            <a:pathLst>
              <a:path w="916917" h="918065">
                <a:moveTo>
                  <a:pt x="0" y="0"/>
                </a:moveTo>
                <a:lnTo>
                  <a:pt x="916917" y="0"/>
                </a:lnTo>
                <a:lnTo>
                  <a:pt x="916917" y="918065"/>
                </a:lnTo>
                <a:lnTo>
                  <a:pt x="0" y="918065"/>
                </a:lnTo>
                <a:lnTo>
                  <a:pt x="0" y="0"/>
                </a:lnTo>
                <a:close/>
              </a:path>
            </a:pathLst>
          </a:custGeom>
          <a:blipFill>
            <a:blip r:embed="rId10">
              <a:alphaModFix amt="50000"/>
            </a:blip>
            <a:stretch>
              <a:fillRect/>
            </a:stretch>
          </a:blipFill>
        </p:spPr>
      </p:sp>
      <p:sp>
        <p:nvSpPr>
          <p:cNvPr id="18" name="Freeform 18"/>
          <p:cNvSpPr/>
          <p:nvPr/>
        </p:nvSpPr>
        <p:spPr>
          <a:xfrm>
            <a:off x="4753454" y="3376574"/>
            <a:ext cx="1518767" cy="1553490"/>
          </a:xfrm>
          <a:custGeom>
            <a:avLst/>
            <a:gdLst/>
            <a:ahLst/>
            <a:cxnLst/>
            <a:rect l="l" t="t" r="r" b="b"/>
            <a:pathLst>
              <a:path w="1518767" h="1553490">
                <a:moveTo>
                  <a:pt x="0" y="0"/>
                </a:moveTo>
                <a:lnTo>
                  <a:pt x="1518766" y="0"/>
                </a:lnTo>
                <a:lnTo>
                  <a:pt x="1518766" y="1553490"/>
                </a:lnTo>
                <a:lnTo>
                  <a:pt x="0" y="1553490"/>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9" name="Freeform 19"/>
          <p:cNvSpPr/>
          <p:nvPr/>
        </p:nvSpPr>
        <p:spPr>
          <a:xfrm flipH="1">
            <a:off x="4205975" y="7329510"/>
            <a:ext cx="941073" cy="930486"/>
          </a:xfrm>
          <a:custGeom>
            <a:avLst/>
            <a:gdLst/>
            <a:ahLst/>
            <a:cxnLst/>
            <a:rect l="l" t="t" r="r" b="b"/>
            <a:pathLst>
              <a:path w="941073" h="930486">
                <a:moveTo>
                  <a:pt x="941073" y="0"/>
                </a:moveTo>
                <a:lnTo>
                  <a:pt x="0" y="0"/>
                </a:lnTo>
                <a:lnTo>
                  <a:pt x="0" y="930486"/>
                </a:lnTo>
                <a:lnTo>
                  <a:pt x="941073" y="930486"/>
                </a:lnTo>
                <a:lnTo>
                  <a:pt x="941073" y="0"/>
                </a:lnTo>
                <a:close/>
              </a:path>
            </a:pathLst>
          </a:custGeom>
          <a:blipFill>
            <a:blip r:embed="rId13">
              <a:alphaModFix amt="50000"/>
            </a:blip>
            <a:stretch>
              <a:fillRect/>
            </a:stretch>
          </a:blipFill>
        </p:spPr>
      </p:sp>
      <p:sp>
        <p:nvSpPr>
          <p:cNvPr id="20" name="TextBox 20"/>
          <p:cNvSpPr txBox="1"/>
          <p:nvPr/>
        </p:nvSpPr>
        <p:spPr>
          <a:xfrm>
            <a:off x="432132" y="5729586"/>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Plant cure Recommendation System</a:t>
            </a:r>
          </a:p>
        </p:txBody>
      </p:sp>
      <p:sp>
        <p:nvSpPr>
          <p:cNvPr id="21" name="TextBox 21"/>
          <p:cNvSpPr txBox="1"/>
          <p:nvPr/>
        </p:nvSpPr>
        <p:spPr>
          <a:xfrm>
            <a:off x="432132" y="7353657"/>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Online Marketplace for Agricultural Products</a:t>
            </a:r>
          </a:p>
        </p:txBody>
      </p:sp>
      <p:sp>
        <p:nvSpPr>
          <p:cNvPr id="22" name="TextBox 22"/>
          <p:cNvSpPr txBox="1"/>
          <p:nvPr/>
        </p:nvSpPr>
        <p:spPr>
          <a:xfrm>
            <a:off x="11529506" y="3162957"/>
            <a:ext cx="6657343" cy="479466"/>
          </a:xfrm>
          <a:prstGeom prst="rect">
            <a:avLst/>
          </a:prstGeom>
        </p:spPr>
        <p:txBody>
          <a:bodyPr lIns="0" tIns="0" rIns="0" bIns="0" rtlCol="0" anchor="t">
            <a:spAutoFit/>
          </a:bodyPr>
          <a:lstStyle/>
          <a:p>
            <a:pPr algn="ctr">
              <a:lnSpc>
                <a:spcPts val="3913"/>
              </a:lnSpc>
            </a:pPr>
            <a:r>
              <a:rPr lang="en-US" sz="2795">
                <a:solidFill>
                  <a:srgbClr val="FFFFFF"/>
                </a:solidFill>
                <a:latin typeface="Canva Sans"/>
              </a:rPr>
              <a:t>Flow of Crop Recommendation System</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sp>
      <p:sp>
        <p:nvSpPr>
          <p:cNvPr id="3" name="Freeform 3"/>
          <p:cNvSpPr/>
          <p:nvPr/>
        </p:nvSpPr>
        <p:spPr>
          <a:xfrm rot="-10800000">
            <a:off x="-1387000" y="9258300"/>
            <a:ext cx="2776558" cy="1388279"/>
          </a:xfrm>
          <a:custGeom>
            <a:avLst/>
            <a:gdLst/>
            <a:ahLst/>
            <a:cxnLst/>
            <a:rect l="l" t="t" r="r" b="b"/>
            <a:pathLst>
              <a:path w="2776558" h="1388279">
                <a:moveTo>
                  <a:pt x="0" y="0"/>
                </a:moveTo>
                <a:lnTo>
                  <a:pt x="2776559" y="0"/>
                </a:lnTo>
                <a:lnTo>
                  <a:pt x="2776559" y="1388279"/>
                </a:lnTo>
                <a:lnTo>
                  <a:pt x="0" y="13882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2154559" y="648083"/>
            <a:ext cx="494567" cy="494567"/>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6" name="Group 6"/>
          <p:cNvGrpSpPr/>
          <p:nvPr/>
        </p:nvGrpSpPr>
        <p:grpSpPr>
          <a:xfrm>
            <a:off x="12500914" y="648083"/>
            <a:ext cx="494567" cy="494567"/>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grpSp>
        <p:nvGrpSpPr>
          <p:cNvPr id="8" name="Group 8"/>
          <p:cNvGrpSpPr/>
          <p:nvPr/>
        </p:nvGrpSpPr>
        <p:grpSpPr>
          <a:xfrm>
            <a:off x="12847269" y="648083"/>
            <a:ext cx="494567" cy="49456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F36">
                <a:alpha val="49804"/>
              </a:srgbClr>
            </a:solidFill>
          </p:spPr>
        </p:sp>
      </p:grpSp>
      <p:sp>
        <p:nvSpPr>
          <p:cNvPr id="10" name="Freeform 10"/>
          <p:cNvSpPr/>
          <p:nvPr/>
        </p:nvSpPr>
        <p:spPr>
          <a:xfrm>
            <a:off x="887656" y="648083"/>
            <a:ext cx="1887959" cy="1788793"/>
          </a:xfrm>
          <a:custGeom>
            <a:avLst/>
            <a:gdLst/>
            <a:ahLst/>
            <a:cxnLst/>
            <a:rect l="l" t="t" r="r" b="b"/>
            <a:pathLst>
              <a:path w="1887959" h="1788793">
                <a:moveTo>
                  <a:pt x="0" y="0"/>
                </a:moveTo>
                <a:lnTo>
                  <a:pt x="1887958" y="0"/>
                </a:lnTo>
                <a:lnTo>
                  <a:pt x="1887958" y="1788793"/>
                </a:lnTo>
                <a:lnTo>
                  <a:pt x="0" y="178879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1" name="Group 11"/>
          <p:cNvGrpSpPr/>
          <p:nvPr/>
        </p:nvGrpSpPr>
        <p:grpSpPr>
          <a:xfrm>
            <a:off x="6661481" y="2772791"/>
            <a:ext cx="12693319" cy="8133426"/>
            <a:chOff x="0" y="0"/>
            <a:chExt cx="2289201" cy="1466838"/>
          </a:xfrm>
        </p:grpSpPr>
        <p:sp>
          <p:nvSpPr>
            <p:cNvPr id="12" name="Freeform 12"/>
            <p:cNvSpPr/>
            <p:nvPr/>
          </p:nvSpPr>
          <p:spPr>
            <a:xfrm>
              <a:off x="0" y="0"/>
              <a:ext cx="2289201" cy="1466839"/>
            </a:xfrm>
            <a:custGeom>
              <a:avLst/>
              <a:gdLst/>
              <a:ahLst/>
              <a:cxnLst/>
              <a:rect l="l" t="t" r="r" b="b"/>
              <a:pathLst>
                <a:path w="2289201" h="1466839">
                  <a:moveTo>
                    <a:pt x="2164741" y="1466838"/>
                  </a:moveTo>
                  <a:lnTo>
                    <a:pt x="124460" y="1466838"/>
                  </a:lnTo>
                  <a:cubicBezTo>
                    <a:pt x="55880" y="1466838"/>
                    <a:pt x="0" y="1410958"/>
                    <a:pt x="0" y="1342378"/>
                  </a:cubicBezTo>
                  <a:lnTo>
                    <a:pt x="0" y="124460"/>
                  </a:lnTo>
                  <a:cubicBezTo>
                    <a:pt x="0" y="55880"/>
                    <a:pt x="55880" y="0"/>
                    <a:pt x="124460" y="0"/>
                  </a:cubicBezTo>
                  <a:lnTo>
                    <a:pt x="2164741" y="0"/>
                  </a:lnTo>
                  <a:cubicBezTo>
                    <a:pt x="2233321" y="0"/>
                    <a:pt x="2289201" y="55880"/>
                    <a:pt x="2289201" y="124460"/>
                  </a:cubicBezTo>
                  <a:lnTo>
                    <a:pt x="2289201" y="1342379"/>
                  </a:lnTo>
                  <a:cubicBezTo>
                    <a:pt x="2289201" y="1410958"/>
                    <a:pt x="2233321" y="1466839"/>
                    <a:pt x="2164741" y="1466839"/>
                  </a:cubicBezTo>
                  <a:close/>
                </a:path>
              </a:pathLst>
            </a:custGeom>
            <a:solidFill>
              <a:srgbClr val="4C8F36">
                <a:alpha val="55686"/>
              </a:srgbClr>
            </a:solidFill>
          </p:spPr>
        </p:sp>
      </p:grpSp>
      <p:sp>
        <p:nvSpPr>
          <p:cNvPr id="13" name="Freeform 13"/>
          <p:cNvSpPr/>
          <p:nvPr/>
        </p:nvSpPr>
        <p:spPr>
          <a:xfrm>
            <a:off x="-5143140" y="3642423"/>
            <a:ext cx="10655977" cy="4979247"/>
          </a:xfrm>
          <a:custGeom>
            <a:avLst/>
            <a:gdLst/>
            <a:ahLst/>
            <a:cxnLst/>
            <a:rect l="l" t="t" r="r" b="b"/>
            <a:pathLst>
              <a:path w="10655977" h="4979247">
                <a:moveTo>
                  <a:pt x="0" y="0"/>
                </a:moveTo>
                <a:lnTo>
                  <a:pt x="10655977" y="0"/>
                </a:lnTo>
                <a:lnTo>
                  <a:pt x="10655977" y="4979247"/>
                </a:lnTo>
                <a:lnTo>
                  <a:pt x="0" y="497924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4" name="TextBox 14"/>
          <p:cNvSpPr txBox="1"/>
          <p:nvPr/>
        </p:nvSpPr>
        <p:spPr>
          <a:xfrm>
            <a:off x="184849" y="3898376"/>
            <a:ext cx="4746845" cy="1031689"/>
          </a:xfrm>
          <a:prstGeom prst="rect">
            <a:avLst/>
          </a:prstGeom>
        </p:spPr>
        <p:txBody>
          <a:bodyPr lIns="0" tIns="0" rIns="0" bIns="0" rtlCol="0" anchor="t">
            <a:spAutoFit/>
          </a:bodyPr>
          <a:lstStyle/>
          <a:p>
            <a:pPr>
              <a:lnSpc>
                <a:spcPts val="4211"/>
              </a:lnSpc>
            </a:pPr>
            <a:r>
              <a:rPr lang="en-US" sz="3008">
                <a:solidFill>
                  <a:srgbClr val="314C38"/>
                </a:solidFill>
                <a:latin typeface="Canva Sans"/>
              </a:rPr>
              <a:t>Crop Recommendation System</a:t>
            </a:r>
          </a:p>
        </p:txBody>
      </p:sp>
      <p:sp>
        <p:nvSpPr>
          <p:cNvPr id="15" name="Freeform 15"/>
          <p:cNvSpPr/>
          <p:nvPr/>
        </p:nvSpPr>
        <p:spPr>
          <a:xfrm>
            <a:off x="4230131" y="5673014"/>
            <a:ext cx="916917" cy="918065"/>
          </a:xfrm>
          <a:custGeom>
            <a:avLst/>
            <a:gdLst/>
            <a:ahLst/>
            <a:cxnLst/>
            <a:rect l="l" t="t" r="r" b="b"/>
            <a:pathLst>
              <a:path w="916917" h="918065">
                <a:moveTo>
                  <a:pt x="0" y="0"/>
                </a:moveTo>
                <a:lnTo>
                  <a:pt x="916917" y="0"/>
                </a:lnTo>
                <a:lnTo>
                  <a:pt x="916917" y="918065"/>
                </a:lnTo>
                <a:lnTo>
                  <a:pt x="0" y="918065"/>
                </a:lnTo>
                <a:lnTo>
                  <a:pt x="0" y="0"/>
                </a:lnTo>
                <a:close/>
              </a:path>
            </a:pathLst>
          </a:custGeom>
          <a:blipFill>
            <a:blip r:embed="rId9">
              <a:alphaModFix amt="50000"/>
            </a:blip>
            <a:stretch>
              <a:fillRect/>
            </a:stretch>
          </a:blipFill>
        </p:spPr>
      </p:sp>
      <p:sp>
        <p:nvSpPr>
          <p:cNvPr id="16" name="Freeform 16"/>
          <p:cNvSpPr/>
          <p:nvPr/>
        </p:nvSpPr>
        <p:spPr>
          <a:xfrm>
            <a:off x="4753454" y="3376574"/>
            <a:ext cx="1518767" cy="1553490"/>
          </a:xfrm>
          <a:custGeom>
            <a:avLst/>
            <a:gdLst/>
            <a:ahLst/>
            <a:cxnLst/>
            <a:rect l="l" t="t" r="r" b="b"/>
            <a:pathLst>
              <a:path w="1518767" h="1553490">
                <a:moveTo>
                  <a:pt x="0" y="0"/>
                </a:moveTo>
                <a:lnTo>
                  <a:pt x="1518766" y="0"/>
                </a:lnTo>
                <a:lnTo>
                  <a:pt x="1518766" y="1553490"/>
                </a:lnTo>
                <a:lnTo>
                  <a:pt x="0" y="155349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7" name="Freeform 17"/>
          <p:cNvSpPr/>
          <p:nvPr/>
        </p:nvSpPr>
        <p:spPr>
          <a:xfrm flipH="1">
            <a:off x="4205975" y="7329510"/>
            <a:ext cx="941073" cy="930486"/>
          </a:xfrm>
          <a:custGeom>
            <a:avLst/>
            <a:gdLst/>
            <a:ahLst/>
            <a:cxnLst/>
            <a:rect l="l" t="t" r="r" b="b"/>
            <a:pathLst>
              <a:path w="941073" h="930486">
                <a:moveTo>
                  <a:pt x="941073" y="0"/>
                </a:moveTo>
                <a:lnTo>
                  <a:pt x="0" y="0"/>
                </a:lnTo>
                <a:lnTo>
                  <a:pt x="0" y="930486"/>
                </a:lnTo>
                <a:lnTo>
                  <a:pt x="941073" y="930486"/>
                </a:lnTo>
                <a:lnTo>
                  <a:pt x="941073" y="0"/>
                </a:lnTo>
                <a:close/>
              </a:path>
            </a:pathLst>
          </a:custGeom>
          <a:blipFill>
            <a:blip r:embed="rId12">
              <a:alphaModFix amt="50000"/>
            </a:blip>
            <a:stretch>
              <a:fillRect/>
            </a:stretch>
          </a:blipFill>
        </p:spPr>
      </p:sp>
      <p:sp>
        <p:nvSpPr>
          <p:cNvPr id="18" name="TextBox 18"/>
          <p:cNvSpPr txBox="1"/>
          <p:nvPr/>
        </p:nvSpPr>
        <p:spPr>
          <a:xfrm>
            <a:off x="10561270" y="1161700"/>
            <a:ext cx="8593815" cy="965200"/>
          </a:xfrm>
          <a:prstGeom prst="rect">
            <a:avLst/>
          </a:prstGeom>
        </p:spPr>
        <p:txBody>
          <a:bodyPr lIns="0" tIns="0" rIns="0" bIns="0" rtlCol="0" anchor="t">
            <a:spAutoFit/>
          </a:bodyPr>
          <a:lstStyle/>
          <a:p>
            <a:pPr algn="ctr">
              <a:lnSpc>
                <a:spcPts val="7474"/>
              </a:lnSpc>
            </a:pPr>
            <a:r>
              <a:rPr lang="en-US" sz="6499">
                <a:solidFill>
                  <a:srgbClr val="FFFFFF"/>
                </a:solidFill>
                <a:latin typeface="Roboto Bold"/>
              </a:rPr>
              <a:t>System Design</a:t>
            </a:r>
          </a:p>
        </p:txBody>
      </p:sp>
      <p:sp>
        <p:nvSpPr>
          <p:cNvPr id="19" name="TextBox 19"/>
          <p:cNvSpPr txBox="1"/>
          <p:nvPr/>
        </p:nvSpPr>
        <p:spPr>
          <a:xfrm>
            <a:off x="432132" y="5729586"/>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Plant cure Recommendation System</a:t>
            </a:r>
          </a:p>
        </p:txBody>
      </p:sp>
      <p:sp>
        <p:nvSpPr>
          <p:cNvPr id="20" name="TextBox 20"/>
          <p:cNvSpPr txBox="1"/>
          <p:nvPr/>
        </p:nvSpPr>
        <p:spPr>
          <a:xfrm>
            <a:off x="432132" y="7353657"/>
            <a:ext cx="3549503" cy="766821"/>
          </a:xfrm>
          <a:prstGeom prst="rect">
            <a:avLst/>
          </a:prstGeom>
        </p:spPr>
        <p:txBody>
          <a:bodyPr lIns="0" tIns="0" rIns="0" bIns="0" rtlCol="0" anchor="t">
            <a:spAutoFit/>
          </a:bodyPr>
          <a:lstStyle/>
          <a:p>
            <a:pPr>
              <a:lnSpc>
                <a:spcPts val="3149"/>
              </a:lnSpc>
            </a:pPr>
            <a:r>
              <a:rPr lang="en-US" sz="2249">
                <a:solidFill>
                  <a:srgbClr val="4C8F36">
                    <a:alpha val="49804"/>
                  </a:srgbClr>
                </a:solidFill>
                <a:latin typeface="Canva Sans"/>
              </a:rPr>
              <a:t>Online Marketplace for Agricultural Products</a:t>
            </a:r>
          </a:p>
        </p:txBody>
      </p:sp>
      <p:sp>
        <p:nvSpPr>
          <p:cNvPr id="21" name="TextBox 21"/>
          <p:cNvSpPr txBox="1"/>
          <p:nvPr/>
        </p:nvSpPr>
        <p:spPr>
          <a:xfrm>
            <a:off x="7043744" y="3108267"/>
            <a:ext cx="4535813" cy="467629"/>
          </a:xfrm>
          <a:prstGeom prst="rect">
            <a:avLst/>
          </a:prstGeom>
        </p:spPr>
        <p:txBody>
          <a:bodyPr wrap="square" lIns="0" tIns="0" rIns="0" bIns="0" rtlCol="0" anchor="t">
            <a:spAutoFit/>
          </a:bodyPr>
          <a:lstStyle/>
          <a:p>
            <a:pPr algn="ctr">
              <a:lnSpc>
                <a:spcPts val="3913"/>
              </a:lnSpc>
            </a:pPr>
            <a:r>
              <a:rPr lang="en-US" sz="2795" dirty="0">
                <a:solidFill>
                  <a:srgbClr val="FFFFFF"/>
                </a:solidFill>
                <a:latin typeface="Canva Sans"/>
              </a:rPr>
              <a:t>Random Forest Classifier</a:t>
            </a:r>
          </a:p>
        </p:txBody>
      </p:sp>
      <p:grpSp>
        <p:nvGrpSpPr>
          <p:cNvPr id="22" name="Group 22"/>
          <p:cNvGrpSpPr/>
          <p:nvPr/>
        </p:nvGrpSpPr>
        <p:grpSpPr>
          <a:xfrm>
            <a:off x="8603517" y="3378938"/>
            <a:ext cx="9342546" cy="6672911"/>
            <a:chOff x="-261627" y="-38100"/>
            <a:chExt cx="12456728" cy="8897216"/>
          </a:xfrm>
        </p:grpSpPr>
        <p:sp>
          <p:nvSpPr>
            <p:cNvPr id="23" name="Freeform 23"/>
            <p:cNvSpPr/>
            <p:nvPr/>
          </p:nvSpPr>
          <p:spPr>
            <a:xfrm>
              <a:off x="0" y="2300378"/>
              <a:ext cx="2894930" cy="2894930"/>
            </a:xfrm>
            <a:custGeom>
              <a:avLst/>
              <a:gdLst/>
              <a:ahLst/>
              <a:cxnLst/>
              <a:rect l="l" t="t" r="r" b="b"/>
              <a:pathLst>
                <a:path w="2894930" h="2894930">
                  <a:moveTo>
                    <a:pt x="0" y="0"/>
                  </a:moveTo>
                  <a:lnTo>
                    <a:pt x="2894930" y="0"/>
                  </a:lnTo>
                  <a:lnTo>
                    <a:pt x="2894930" y="2894930"/>
                  </a:lnTo>
                  <a:lnTo>
                    <a:pt x="0" y="2894930"/>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24" name="Freeform 24"/>
            <p:cNvSpPr/>
            <p:nvPr/>
          </p:nvSpPr>
          <p:spPr>
            <a:xfrm>
              <a:off x="3503821" y="2300378"/>
              <a:ext cx="2894930" cy="2894930"/>
            </a:xfrm>
            <a:custGeom>
              <a:avLst/>
              <a:gdLst/>
              <a:ahLst/>
              <a:cxnLst/>
              <a:rect l="l" t="t" r="r" b="b"/>
              <a:pathLst>
                <a:path w="2894930" h="2894930">
                  <a:moveTo>
                    <a:pt x="0" y="0"/>
                  </a:moveTo>
                  <a:lnTo>
                    <a:pt x="2894930" y="0"/>
                  </a:lnTo>
                  <a:lnTo>
                    <a:pt x="2894930" y="2894930"/>
                  </a:lnTo>
                  <a:lnTo>
                    <a:pt x="0" y="2894930"/>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25" name="Freeform 25"/>
            <p:cNvSpPr/>
            <p:nvPr/>
          </p:nvSpPr>
          <p:spPr>
            <a:xfrm>
              <a:off x="9300171" y="2300378"/>
              <a:ext cx="2894930" cy="2894930"/>
            </a:xfrm>
            <a:custGeom>
              <a:avLst/>
              <a:gdLst/>
              <a:ahLst/>
              <a:cxnLst/>
              <a:rect l="l" t="t" r="r" b="b"/>
              <a:pathLst>
                <a:path w="2894930" h="2894930">
                  <a:moveTo>
                    <a:pt x="0" y="0"/>
                  </a:moveTo>
                  <a:lnTo>
                    <a:pt x="2894930" y="0"/>
                  </a:lnTo>
                  <a:lnTo>
                    <a:pt x="2894930" y="2894930"/>
                  </a:lnTo>
                  <a:lnTo>
                    <a:pt x="0" y="2894930"/>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26" name="Freeform 26"/>
            <p:cNvSpPr/>
            <p:nvPr/>
          </p:nvSpPr>
          <p:spPr>
            <a:xfrm>
              <a:off x="7366135" y="4341487"/>
              <a:ext cx="966653" cy="280329"/>
            </a:xfrm>
            <a:custGeom>
              <a:avLst/>
              <a:gdLst/>
              <a:ahLst/>
              <a:cxnLst/>
              <a:rect l="l" t="t" r="r" b="b"/>
              <a:pathLst>
                <a:path w="966653" h="280329">
                  <a:moveTo>
                    <a:pt x="0" y="0"/>
                  </a:moveTo>
                  <a:lnTo>
                    <a:pt x="966653" y="0"/>
                  </a:lnTo>
                  <a:lnTo>
                    <a:pt x="966653" y="280329"/>
                  </a:lnTo>
                  <a:lnTo>
                    <a:pt x="0" y="280329"/>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sp>
        <p:sp>
          <p:nvSpPr>
            <p:cNvPr id="27" name="TextBox 27"/>
            <p:cNvSpPr txBox="1"/>
            <p:nvPr/>
          </p:nvSpPr>
          <p:spPr>
            <a:xfrm>
              <a:off x="3924731" y="-38100"/>
              <a:ext cx="4345640" cy="542457"/>
            </a:xfrm>
            <a:prstGeom prst="rect">
              <a:avLst/>
            </a:prstGeom>
          </p:spPr>
          <p:txBody>
            <a:bodyPr lIns="0" tIns="0" rIns="0" bIns="0" rtlCol="0" anchor="t">
              <a:spAutoFit/>
            </a:bodyPr>
            <a:lstStyle/>
            <a:p>
              <a:pPr algn="ctr">
                <a:lnSpc>
                  <a:spcPts val="3376"/>
                </a:lnSpc>
              </a:pPr>
              <a:r>
                <a:rPr lang="en-US" sz="2411" dirty="0">
                  <a:solidFill>
                    <a:schemeClr val="bg1"/>
                  </a:solidFill>
                  <a:latin typeface="Canva Sans"/>
                </a:rPr>
                <a:t>Training data instance</a:t>
              </a:r>
            </a:p>
          </p:txBody>
        </p:sp>
        <p:sp>
          <p:nvSpPr>
            <p:cNvPr id="28" name="AutoShape 28"/>
            <p:cNvSpPr/>
            <p:nvPr/>
          </p:nvSpPr>
          <p:spPr>
            <a:xfrm flipH="1">
              <a:off x="4951286" y="485864"/>
              <a:ext cx="1146264" cy="1814514"/>
            </a:xfrm>
            <a:prstGeom prst="line">
              <a:avLst/>
            </a:prstGeom>
            <a:ln w="56196" cap="flat">
              <a:solidFill>
                <a:srgbClr val="FFFFFF"/>
              </a:solidFill>
              <a:prstDash val="solid"/>
              <a:headEnd type="none" w="sm" len="sm"/>
              <a:tailEnd type="arrow" w="med" len="sm"/>
            </a:ln>
          </p:spPr>
        </p:sp>
        <p:sp>
          <p:nvSpPr>
            <p:cNvPr id="29" name="AutoShape 29"/>
            <p:cNvSpPr/>
            <p:nvPr/>
          </p:nvSpPr>
          <p:spPr>
            <a:xfrm flipH="1">
              <a:off x="1447464" y="533909"/>
              <a:ext cx="4706260" cy="1766468"/>
            </a:xfrm>
            <a:prstGeom prst="line">
              <a:avLst/>
            </a:prstGeom>
            <a:ln w="56196" cap="flat">
              <a:solidFill>
                <a:srgbClr val="FFFFFF"/>
              </a:solidFill>
              <a:prstDash val="solid"/>
              <a:headEnd type="none" w="sm" len="sm"/>
              <a:tailEnd type="arrow" w="med" len="sm"/>
            </a:ln>
          </p:spPr>
        </p:sp>
        <p:sp>
          <p:nvSpPr>
            <p:cNvPr id="30" name="AutoShape 30"/>
            <p:cNvSpPr/>
            <p:nvPr/>
          </p:nvSpPr>
          <p:spPr>
            <a:xfrm>
              <a:off x="6097550" y="485864"/>
              <a:ext cx="4650086" cy="1814514"/>
            </a:xfrm>
            <a:prstGeom prst="line">
              <a:avLst/>
            </a:prstGeom>
            <a:ln w="56196" cap="flat">
              <a:solidFill>
                <a:srgbClr val="FFFFFF"/>
              </a:solidFill>
              <a:prstDash val="solid"/>
              <a:headEnd type="none" w="sm" len="sm"/>
              <a:tailEnd type="arrow" w="med" len="sm"/>
            </a:ln>
          </p:spPr>
        </p:sp>
        <p:sp>
          <p:nvSpPr>
            <p:cNvPr id="31" name="TextBox 31"/>
            <p:cNvSpPr txBox="1"/>
            <p:nvPr/>
          </p:nvSpPr>
          <p:spPr>
            <a:xfrm>
              <a:off x="-261627" y="4797342"/>
              <a:ext cx="1709092" cy="543396"/>
            </a:xfrm>
            <a:prstGeom prst="rect">
              <a:avLst/>
            </a:prstGeom>
          </p:spPr>
          <p:txBody>
            <a:bodyPr wrap="square" lIns="0" tIns="0" rIns="0" bIns="0" rtlCol="0" anchor="t">
              <a:spAutoFit/>
            </a:bodyPr>
            <a:lstStyle/>
            <a:p>
              <a:pPr algn="ctr">
                <a:lnSpc>
                  <a:spcPts val="3407"/>
                </a:lnSpc>
              </a:pPr>
              <a:r>
                <a:rPr lang="en-US" sz="2433" dirty="0">
                  <a:solidFill>
                    <a:srgbClr val="FFFFFF"/>
                  </a:solidFill>
                  <a:latin typeface="Canva Sans"/>
                </a:rPr>
                <a:t>class A</a:t>
              </a:r>
            </a:p>
          </p:txBody>
        </p:sp>
        <p:sp>
          <p:nvSpPr>
            <p:cNvPr id="32" name="TextBox 32"/>
            <p:cNvSpPr txBox="1"/>
            <p:nvPr/>
          </p:nvSpPr>
          <p:spPr>
            <a:xfrm>
              <a:off x="3907844" y="4797342"/>
              <a:ext cx="1373633" cy="543396"/>
            </a:xfrm>
            <a:prstGeom prst="rect">
              <a:avLst/>
            </a:prstGeom>
          </p:spPr>
          <p:txBody>
            <a:bodyPr lIns="0" tIns="0" rIns="0" bIns="0" rtlCol="0" anchor="t">
              <a:spAutoFit/>
            </a:bodyPr>
            <a:lstStyle/>
            <a:p>
              <a:pPr algn="ctr">
                <a:lnSpc>
                  <a:spcPts val="3407"/>
                </a:lnSpc>
              </a:pPr>
              <a:r>
                <a:rPr lang="en-US" sz="2433" dirty="0">
                  <a:solidFill>
                    <a:srgbClr val="FFFFFF"/>
                  </a:solidFill>
                  <a:latin typeface="Canva Sans"/>
                </a:rPr>
                <a:t>class X</a:t>
              </a:r>
            </a:p>
          </p:txBody>
        </p:sp>
        <p:sp>
          <p:nvSpPr>
            <p:cNvPr id="33" name="TextBox 33"/>
            <p:cNvSpPr txBox="1"/>
            <p:nvPr/>
          </p:nvSpPr>
          <p:spPr>
            <a:xfrm>
              <a:off x="9450948" y="4797342"/>
              <a:ext cx="1411389" cy="531684"/>
            </a:xfrm>
            <a:prstGeom prst="rect">
              <a:avLst/>
            </a:prstGeom>
          </p:spPr>
          <p:txBody>
            <a:bodyPr lIns="0" tIns="0" rIns="0" bIns="0" rtlCol="0" anchor="t">
              <a:spAutoFit/>
            </a:bodyPr>
            <a:lstStyle/>
            <a:p>
              <a:pPr algn="ctr">
                <a:lnSpc>
                  <a:spcPts val="3407"/>
                </a:lnSpc>
              </a:pPr>
              <a:r>
                <a:rPr lang="en-US" sz="2433">
                  <a:solidFill>
                    <a:srgbClr val="FFFFFF"/>
                  </a:solidFill>
                  <a:latin typeface="Canva Sans"/>
                </a:rPr>
                <a:t>Class X</a:t>
              </a:r>
            </a:p>
          </p:txBody>
        </p:sp>
        <p:sp>
          <p:nvSpPr>
            <p:cNvPr id="34" name="TextBox 34"/>
            <p:cNvSpPr txBox="1"/>
            <p:nvPr/>
          </p:nvSpPr>
          <p:spPr>
            <a:xfrm>
              <a:off x="3706427" y="6611404"/>
              <a:ext cx="4894603" cy="542457"/>
            </a:xfrm>
            <a:prstGeom prst="rect">
              <a:avLst/>
            </a:prstGeom>
          </p:spPr>
          <p:txBody>
            <a:bodyPr lIns="0" tIns="0" rIns="0" bIns="0" rtlCol="0" anchor="t">
              <a:spAutoFit/>
            </a:bodyPr>
            <a:lstStyle/>
            <a:p>
              <a:pPr algn="ctr">
                <a:lnSpc>
                  <a:spcPts val="3376"/>
                </a:lnSpc>
              </a:pPr>
              <a:r>
                <a:rPr lang="en-US" sz="2411" dirty="0">
                  <a:solidFill>
                    <a:schemeClr val="bg1"/>
                  </a:solidFill>
                  <a:latin typeface="Canva Sans"/>
                </a:rPr>
                <a:t>Bagging (majority voting)</a:t>
              </a:r>
            </a:p>
          </p:txBody>
        </p:sp>
        <p:sp>
          <p:nvSpPr>
            <p:cNvPr id="35" name="TextBox 35"/>
            <p:cNvSpPr txBox="1"/>
            <p:nvPr/>
          </p:nvSpPr>
          <p:spPr>
            <a:xfrm>
              <a:off x="4470220" y="7791513"/>
              <a:ext cx="3379241" cy="542457"/>
            </a:xfrm>
            <a:prstGeom prst="rect">
              <a:avLst/>
            </a:prstGeom>
          </p:spPr>
          <p:txBody>
            <a:bodyPr lIns="0" tIns="0" rIns="0" bIns="0" rtlCol="0" anchor="t">
              <a:spAutoFit/>
            </a:bodyPr>
            <a:lstStyle/>
            <a:p>
              <a:pPr algn="ctr">
                <a:lnSpc>
                  <a:spcPts val="3376"/>
                </a:lnSpc>
              </a:pPr>
              <a:r>
                <a:rPr lang="en-US" sz="2411" dirty="0">
                  <a:solidFill>
                    <a:schemeClr val="bg1"/>
                  </a:solidFill>
                  <a:latin typeface="Canva Sans"/>
                </a:rPr>
                <a:t>predicted output</a:t>
              </a:r>
            </a:p>
          </p:txBody>
        </p:sp>
        <p:sp>
          <p:nvSpPr>
            <p:cNvPr id="36" name="TextBox 36"/>
            <p:cNvSpPr txBox="1"/>
            <p:nvPr/>
          </p:nvSpPr>
          <p:spPr>
            <a:xfrm>
              <a:off x="7888782" y="8327432"/>
              <a:ext cx="1411389" cy="531684"/>
            </a:xfrm>
            <a:prstGeom prst="rect">
              <a:avLst/>
            </a:prstGeom>
          </p:spPr>
          <p:txBody>
            <a:bodyPr lIns="0" tIns="0" rIns="0" bIns="0" rtlCol="0" anchor="t">
              <a:spAutoFit/>
            </a:bodyPr>
            <a:lstStyle/>
            <a:p>
              <a:pPr algn="ctr">
                <a:lnSpc>
                  <a:spcPts val="3407"/>
                </a:lnSpc>
              </a:pPr>
              <a:r>
                <a:rPr lang="en-US" sz="2433">
                  <a:solidFill>
                    <a:srgbClr val="FFFFFF"/>
                  </a:solidFill>
                  <a:latin typeface="Canva Sans"/>
                </a:rPr>
                <a:t>Class X</a:t>
              </a:r>
            </a:p>
          </p:txBody>
        </p:sp>
        <p:sp>
          <p:nvSpPr>
            <p:cNvPr id="37" name="AutoShape 37"/>
            <p:cNvSpPr/>
            <p:nvPr/>
          </p:nvSpPr>
          <p:spPr>
            <a:xfrm>
              <a:off x="1447465" y="5280981"/>
              <a:ext cx="4706263" cy="1368523"/>
            </a:xfrm>
            <a:prstGeom prst="line">
              <a:avLst/>
            </a:prstGeom>
            <a:ln w="56196" cap="flat">
              <a:solidFill>
                <a:srgbClr val="FFFFFF"/>
              </a:solidFill>
              <a:prstDash val="solid"/>
              <a:headEnd type="none" w="sm" len="sm"/>
              <a:tailEnd type="arrow" w="med" len="sm"/>
            </a:ln>
          </p:spPr>
        </p:sp>
        <p:sp>
          <p:nvSpPr>
            <p:cNvPr id="38" name="AutoShape 38"/>
            <p:cNvSpPr/>
            <p:nvPr/>
          </p:nvSpPr>
          <p:spPr>
            <a:xfrm>
              <a:off x="4840160" y="5329026"/>
              <a:ext cx="1313568" cy="1320478"/>
            </a:xfrm>
            <a:prstGeom prst="line">
              <a:avLst/>
            </a:prstGeom>
            <a:ln w="56196" cap="flat">
              <a:solidFill>
                <a:srgbClr val="FFFFFF"/>
              </a:solidFill>
              <a:prstDash val="solid"/>
              <a:headEnd type="none" w="sm" len="sm"/>
              <a:tailEnd type="arrow" w="med" len="sm"/>
            </a:ln>
          </p:spPr>
        </p:sp>
        <p:sp>
          <p:nvSpPr>
            <p:cNvPr id="39" name="AutoShape 39"/>
            <p:cNvSpPr/>
            <p:nvPr/>
          </p:nvSpPr>
          <p:spPr>
            <a:xfrm flipH="1">
              <a:off x="6153728" y="5329026"/>
              <a:ext cx="3372591" cy="1320478"/>
            </a:xfrm>
            <a:prstGeom prst="line">
              <a:avLst/>
            </a:prstGeom>
            <a:ln w="56196" cap="flat">
              <a:solidFill>
                <a:srgbClr val="FFFFFF"/>
              </a:solidFill>
              <a:prstDash val="solid"/>
              <a:headEnd type="none" w="sm" len="sm"/>
              <a:tailEnd type="arrow" w="med" len="sm"/>
            </a:ln>
          </p:spPr>
        </p:sp>
      </p:grpSp>
      <p:cxnSp>
        <p:nvCxnSpPr>
          <p:cNvPr id="42" name="Straight Arrow Connector 41">
            <a:extLst>
              <a:ext uri="{FF2B5EF4-FFF2-40B4-BE49-F238E27FC236}">
                <a16:creationId xmlns:a16="http://schemas.microsoft.com/office/drawing/2014/main" id="{70332BA4-7E88-802E-AC1F-DF35619251BA}"/>
              </a:ext>
            </a:extLst>
          </p:cNvPr>
          <p:cNvCxnSpPr>
            <a:endCxn id="35" idx="0"/>
          </p:cNvCxnSpPr>
          <p:nvPr/>
        </p:nvCxnSpPr>
        <p:spPr>
          <a:xfrm>
            <a:off x="13415030" y="8772908"/>
            <a:ext cx="4588" cy="478239"/>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187</TotalTime>
  <Words>852</Words>
  <Application>Microsoft Office PowerPoint</Application>
  <PresentationFormat>Custom</PresentationFormat>
  <Paragraphs>159</Paragraphs>
  <Slides>18</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Roboto Bold</vt:lpstr>
      <vt:lpstr>Consolas</vt:lpstr>
      <vt:lpstr>Arial</vt:lpstr>
      <vt:lpstr>Canva Sans</vt:lpstr>
      <vt:lpstr>Canva Sans Bold</vt:lpstr>
      <vt:lpstr>Sigher</vt:lpstr>
      <vt:lpstr>Estrella</vt:lpstr>
      <vt:lpstr>Calibri</vt:lpstr>
      <vt:lpstr>Source Sans Pro Bold</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Natural Green House Presentation</dc:title>
  <cp:lastModifiedBy>Ashish khatri</cp:lastModifiedBy>
  <cp:revision>6</cp:revision>
  <dcterms:created xsi:type="dcterms:W3CDTF">2006-08-16T00:00:00Z</dcterms:created>
  <dcterms:modified xsi:type="dcterms:W3CDTF">2024-03-31T07:36:03Z</dcterms:modified>
  <dc:identifier>DAGAxeYWz6U</dc:identifier>
</cp:coreProperties>
</file>

<file path=docProps/thumbnail.jpeg>
</file>